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1D4ED8"/>
            </a:solidFill>
            <a:ln w="31750">
              <a:solidFill>
                <a:srgbClr val="1D4ED8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320</c:v>
                </c:pt>
                <c:pt idx="1">
                  <c:v>210</c:v>
                </c:pt>
                <c:pt idx="2">
                  <c:v>180</c:v>
                </c:pt>
                <c:pt idx="3">
                  <c:v>95</c:v>
                </c:pt>
                <c:pt idx="4">
                  <c:v>65</c:v>
                </c:pt>
                <c:pt idx="5">
                  <c:v>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380</c:v>
                </c:pt>
                <c:pt idx="1">
                  <c:v>250</c:v>
                </c:pt>
                <c:pt idx="2">
                  <c:v>220</c:v>
                </c:pt>
                <c:pt idx="3">
                  <c:v>120</c:v>
                </c:pt>
                <c:pt idx="4">
                  <c:v>85</c:v>
                </c:pt>
                <c:pt idx="5">
                  <c:v>60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($M)</c:v>
                </c:pt>
              </c:strCache>
            </c:strRef>
          </c:tx>
          <c:spPr>
            <a:solidFill>
              <a:srgbClr val="1D4ED8"/>
            </a:solidFill>
            <a:ln w="31750">
              <a:solidFill>
                <a:srgbClr val="1D4ED8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520</c:v>
                </c:pt>
                <c:pt idx="1">
                  <c:v>610</c:v>
                </c:pt>
                <c:pt idx="2">
                  <c:v>690</c:v>
                </c:pt>
                <c:pt idx="3">
                  <c:v>780</c:v>
                </c:pt>
                <c:pt idx="4">
                  <c:v>850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Profit ($M)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78</c:v>
                </c:pt>
                <c:pt idx="1">
                  <c:v>95</c:v>
                </c:pt>
                <c:pt idx="2">
                  <c:v>110</c:v>
                </c:pt>
                <c:pt idx="3">
                  <c:v>135</c:v>
                </c:pt>
                <c:pt idx="4">
                  <c:v>157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Headcount</c:v>
                </c:pt>
              </c:strCache>
            </c:strRef>
          </c:tx>
          <c:spPr>
            <a:solidFill>
              <a:srgbClr val="B91C1C"/>
            </a:solidFill>
            <a:ln w="31750">
              <a:solidFill>
                <a:srgbClr val="B91C1C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2350</c:v>
                </c:pt>
                <c:pt idx="4">
                  <c:v>2500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1D4ED8"/>
              </a:solidFill>
            </c:spPr>
          </c:dPt>
          <c:dPt>
            <c:idx val="1"/>
            <c:spPr>
              <a:solidFill>
                <a:srgbClr val="059669"/>
              </a:solidFill>
            </c:spPr>
          </c:dPt>
          <c:dPt>
            <c:idx val="2"/>
            <c:spPr>
              <a:solidFill>
                <a:srgbClr val="B91C1C"/>
              </a:solidFill>
            </c:spPr>
          </c:dPt>
          <c:dPt>
            <c:idx val="3"/>
            <c:spPr>
              <a:solidFill>
                <a:srgbClr val="7C3AED"/>
              </a:solidFill>
            </c:spPr>
          </c:dPt>
          <c:dPt>
            <c:idx val="4"/>
            <c:spPr>
              <a:solidFill>
                <a:srgbClr val="D97706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6B7280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6B7280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1D4ED8"/>
            </a:solidFill>
            <a:ln w="31750">
              <a:solidFill>
                <a:srgbClr val="1D4ED8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Isosceles Triangle 2"/>
          <p:cNvSpPr/>
          <p:nvPr/>
        </p:nvSpPr>
        <p:spPr>
          <a:xfrm>
            <a:off x="8192000" y="0"/>
            <a:ext cx="4000000" cy="6858000"/>
          </a:xfrm>
          <a:prstGeom prst="triangle">
            <a:avLst/>
          </a:prstGeom>
          <a:solidFill>
            <a:srgbClr val="1B34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Isosceles Triangle 3"/>
          <p:cNvSpPr/>
          <p:nvPr/>
        </p:nvSpPr>
        <p:spPr>
          <a:xfrm>
            <a:off x="0" y="4858000"/>
            <a:ext cx="3000000" cy="2000000"/>
          </a:xfrm>
          <a:prstGeom prst="triangle">
            <a:avLst/>
          </a:prstGeom>
          <a:solidFill>
            <a:srgbClr val="1B35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10292000" y="1100000"/>
            <a:ext cx="800000" cy="800000"/>
          </a:xfrm>
          <a:prstGeom prst="hexagon">
            <a:avLst/>
          </a:prstGeom>
          <a:solidFill>
            <a:srgbClr val="CE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Hexagon 5"/>
          <p:cNvSpPr/>
          <p:nvPr/>
        </p:nvSpPr>
        <p:spPr>
          <a:xfrm>
            <a:off x="9742000" y="2250000"/>
            <a:ext cx="500000" cy="500000"/>
          </a:xfrm>
          <a:prstGeom prst="hexagon">
            <a:avLst/>
          </a:prstGeom>
          <a:solidFill>
            <a:srgbClr val="C749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Diamond 6"/>
          <p:cNvSpPr/>
          <p:nvPr/>
        </p:nvSpPr>
        <p:spPr>
          <a:xfrm>
            <a:off x="705800" y="1720000"/>
            <a:ext cx="160000" cy="1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35800" y="17000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B91C1C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2100000"/>
            <a:ext cx="80000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400" b="1" i="0">
                <a:solidFill>
                  <a:srgbClr val="FFFFFF"/>
                </a:solidFill>
                <a:latin typeface="Inter"/>
              </a:rPr>
              <a:t>Serving the Public Interest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800" y="3200000"/>
            <a:ext cx="2500000" cy="6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85800" y="3500000"/>
            <a:ext cx="7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A5B0BF"/>
                </a:solidFill>
                <a:latin typeface="Inter"/>
              </a:rPr>
              <a:t>Annual Performance Report &amp; Strategic Plan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5658000"/>
            <a:ext cx="4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889F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KPI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571600"/>
            <a:ext cx="2570100" cy="40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5520800"/>
            <a:ext cx="2570100" cy="508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Diamond 6"/>
          <p:cNvSpPr/>
          <p:nvPr/>
        </p:nvSpPr>
        <p:spPr>
          <a:xfrm>
            <a:off x="1870850" y="1821600"/>
            <a:ext cx="200000" cy="200000"/>
          </a:xfrm>
          <a:prstGeom prst="diamond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45800" y="2171600"/>
            <a:ext cx="245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BUDGET EXECUTION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5800" y="2521600"/>
            <a:ext cx="249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E3A5F"/>
                </a:solidFill>
                <a:latin typeface="Inter"/>
              </a:rPr>
              <a:t>97%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5800" y="3321600"/>
            <a:ext cx="245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59669"/>
                </a:solidFill>
                <a:latin typeface="Inter"/>
              </a:rPr>
              <a:t>↑ +2%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5800" y="3821600"/>
            <a:ext cx="2370100" cy="80000"/>
          </a:xfrm>
          <a:prstGeom prst="rect">
            <a:avLst/>
          </a:prstGeom>
          <a:solidFill>
            <a:srgbClr val="D1DB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785800" y="3821600"/>
            <a:ext cx="2298997" cy="8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45800" y="3971600"/>
            <a:ext cx="2450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97% of target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785800" y="5171600"/>
            <a:ext cx="2370100" cy="0"/>
          </a:xfrm>
          <a:prstGeom prst="line">
            <a:avLst/>
          </a:prstGeom>
          <a:ln w="6350">
            <a:solidFill>
              <a:srgbClr val="1D4E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435900" y="1571600"/>
            <a:ext cx="2570100" cy="40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3435900" y="5520800"/>
            <a:ext cx="25701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Diamond 16"/>
          <p:cNvSpPr/>
          <p:nvPr/>
        </p:nvSpPr>
        <p:spPr>
          <a:xfrm>
            <a:off x="4620950" y="1821600"/>
            <a:ext cx="200000" cy="200000"/>
          </a:xfrm>
          <a:prstGeom prst="diamond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495900" y="2171600"/>
            <a:ext cx="245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ON-TIME DELIVERY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75900" y="2521600"/>
            <a:ext cx="249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E3A5F"/>
                </a:solidFill>
                <a:latin typeface="Inter"/>
              </a:rPr>
              <a:t>94%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95900" y="3321600"/>
            <a:ext cx="245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59669"/>
                </a:solidFill>
                <a:latin typeface="Inter"/>
              </a:rPr>
              <a:t>↑ +5%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535900" y="3821600"/>
            <a:ext cx="2370100" cy="80000"/>
          </a:xfrm>
          <a:prstGeom prst="rect">
            <a:avLst/>
          </a:prstGeom>
          <a:solidFill>
            <a:srgbClr val="CDEA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3535900" y="3821600"/>
            <a:ext cx="2227894" cy="8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3495900" y="3971600"/>
            <a:ext cx="2450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94% of target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3535900" y="5171600"/>
            <a:ext cx="2370100" cy="0"/>
          </a:xfrm>
          <a:prstGeom prst="line">
            <a:avLst/>
          </a:prstGeom>
          <a:ln w="635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186000" y="1571600"/>
            <a:ext cx="2570100" cy="40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6186000" y="5520800"/>
            <a:ext cx="2570100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Diamond 26"/>
          <p:cNvSpPr/>
          <p:nvPr/>
        </p:nvSpPr>
        <p:spPr>
          <a:xfrm>
            <a:off x="7371050" y="1821600"/>
            <a:ext cx="200000" cy="20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246000" y="2171600"/>
            <a:ext cx="245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COST EFFICIENCY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26000" y="2521600"/>
            <a:ext cx="249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E3A5F"/>
                </a:solidFill>
                <a:latin typeface="Inter"/>
              </a:rPr>
              <a:t>1.08x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46000" y="3321600"/>
            <a:ext cx="245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B91C1C"/>
                </a:solidFill>
                <a:latin typeface="Inter"/>
              </a:rPr>
              <a:t>↓ -0.12x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86000" y="3821600"/>
            <a:ext cx="2370100" cy="80000"/>
          </a:xfrm>
          <a:prstGeom prst="rect">
            <a:avLst/>
          </a:prstGeom>
          <a:solidFill>
            <a:srgbClr val="F1D1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6286000" y="3821600"/>
            <a:ext cx="1279854" cy="8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6246000" y="3971600"/>
            <a:ext cx="2450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54% of target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6286000" y="5171600"/>
            <a:ext cx="2370100" cy="0"/>
          </a:xfrm>
          <a:prstGeom prst="line">
            <a:avLst/>
          </a:prstGeom>
          <a:ln w="635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8936100" y="1571600"/>
            <a:ext cx="2570100" cy="40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8936100" y="5520800"/>
            <a:ext cx="257010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Diamond 36"/>
          <p:cNvSpPr/>
          <p:nvPr/>
        </p:nvSpPr>
        <p:spPr>
          <a:xfrm>
            <a:off x="10121150" y="1821600"/>
            <a:ext cx="200000" cy="200000"/>
          </a:xfrm>
          <a:prstGeom prst="diamon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8996100" y="2171600"/>
            <a:ext cx="245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PUBLIC SATISFACTION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976100" y="2521600"/>
            <a:ext cx="249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E3A5F"/>
                </a:solidFill>
                <a:latin typeface="Inter"/>
              </a:rPr>
              <a:t>78%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96100" y="3321600"/>
            <a:ext cx="245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59669"/>
                </a:solidFill>
                <a:latin typeface="Inter"/>
              </a:rPr>
              <a:t>↑ +4%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036100" y="3821600"/>
            <a:ext cx="2370100" cy="80000"/>
          </a:xfrm>
          <a:prstGeom prst="rect">
            <a:avLst/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9036100" y="3821600"/>
            <a:ext cx="1848678" cy="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8996100" y="3971600"/>
            <a:ext cx="2450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78% of target</a:t>
            </a:r>
          </a:p>
        </p:txBody>
      </p:sp>
      <p:cxnSp>
        <p:nvCxnSpPr>
          <p:cNvPr id="44" name="Connector 43"/>
          <p:cNvCxnSpPr/>
          <p:nvPr/>
        </p:nvCxnSpPr>
        <p:spPr>
          <a:xfrm>
            <a:off x="9036100" y="5171600"/>
            <a:ext cx="2370100" cy="0"/>
          </a:xfrm>
          <a:prstGeom prst="line">
            <a:avLst/>
          </a:prstGeom>
          <a:ln w="6350">
            <a:solidFill>
              <a:srgbClr val="7C3A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D9EF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335200" cy="6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59669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58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Stable federal funding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Deep engineering expertise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Nationwide presence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710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4DC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71000" y="1471600"/>
            <a:ext cx="5335200" cy="6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710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B91C1C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10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91C1C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Bureaucratic procurement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91C1C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IT system modernization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91C1C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Workforce retirement wave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58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DDE4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85800" y="3696600"/>
            <a:ext cx="5335200" cy="6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858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D4ED8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58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D4ED8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Infrastructure bill funding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D4ED8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Smart city technology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D4ED8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Public-private partnerships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710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4DC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71000" y="3696600"/>
            <a:ext cx="5335200" cy="6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710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B91C1C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710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91C1C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Political budget uncertainty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91C1C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Climate change impacts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91C1C"/>
              </a:buClr>
            </a:pPr>
            <a:r>
              <a:rPr sz="1300">
                <a:solidFill>
                  <a:srgbClr val="1E3A5F"/>
                </a:solidFill>
                <a:latin typeface="Inter"/>
              </a:rPr>
              <a:t>Cybersecurity threats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165800" y="1471600"/>
            <a:ext cx="5120200" cy="2224600"/>
          </a:xfrm>
          <a:prstGeom prst="rect">
            <a:avLst/>
          </a:prstGeom>
          <a:solidFill>
            <a:srgbClr val="E8EDFB"/>
          </a:solidFill>
          <a:ln w="19050">
            <a:solidFill>
              <a:srgbClr val="1D4E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65800" y="3636200"/>
            <a:ext cx="5120200" cy="6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Diamond 6"/>
          <p:cNvSpPr/>
          <p:nvPr/>
        </p:nvSpPr>
        <p:spPr>
          <a:xfrm>
            <a:off x="1285800" y="1591600"/>
            <a:ext cx="160000" cy="160000"/>
          </a:xfrm>
          <a:prstGeom prst="diamond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505800" y="1601600"/>
            <a:ext cx="468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Quick Wins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5800" y="1951600"/>
            <a:ext cx="4820200" cy="157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86000" y="1471600"/>
            <a:ext cx="5120200" cy="2224600"/>
          </a:xfrm>
          <a:prstGeom prst="rect">
            <a:avLst/>
          </a:prstGeom>
          <a:solidFill>
            <a:srgbClr val="E6F4F0"/>
          </a:solidFill>
          <a:ln w="190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6386000" y="3636200"/>
            <a:ext cx="5120200" cy="6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Diamond 11"/>
          <p:cNvSpPr/>
          <p:nvPr/>
        </p:nvSpPr>
        <p:spPr>
          <a:xfrm>
            <a:off x="6506000" y="1591600"/>
            <a:ext cx="160000" cy="160000"/>
          </a:xfrm>
          <a:prstGeom prst="diamond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726000" y="1601600"/>
            <a:ext cx="468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Major Projects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36000" y="1951600"/>
            <a:ext cx="4820200" cy="157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65800" y="3796200"/>
            <a:ext cx="5120200" cy="2224600"/>
          </a:xfrm>
          <a:prstGeom prst="rect">
            <a:avLst/>
          </a:prstGeom>
          <a:solidFill>
            <a:srgbClr val="F8E8E8"/>
          </a:solidFill>
          <a:ln w="1905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1165800" y="5960800"/>
            <a:ext cx="5120200" cy="6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Diamond 16"/>
          <p:cNvSpPr/>
          <p:nvPr/>
        </p:nvSpPr>
        <p:spPr>
          <a:xfrm>
            <a:off x="1285800" y="3916200"/>
            <a:ext cx="160000" cy="1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505800" y="3926200"/>
            <a:ext cx="468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Fill-Ins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15800" y="4276200"/>
            <a:ext cx="4820200" cy="157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86000" y="3796200"/>
            <a:ext cx="5120200" cy="2224600"/>
          </a:xfrm>
          <a:prstGeom prst="rect">
            <a:avLst/>
          </a:prstGeom>
          <a:solidFill>
            <a:srgbClr val="F1EBFD"/>
          </a:solidFill>
          <a:ln w="19050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6386000" y="5960800"/>
            <a:ext cx="5120200" cy="6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Diamond 21"/>
          <p:cNvSpPr/>
          <p:nvPr/>
        </p:nvSpPr>
        <p:spPr>
          <a:xfrm>
            <a:off x="6506000" y="3916200"/>
            <a:ext cx="160000" cy="160000"/>
          </a:xfrm>
          <a:prstGeom prst="diamon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726000" y="3926200"/>
            <a:ext cx="468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Thankless Tasks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36000" y="4276200"/>
            <a:ext cx="4820200" cy="157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Low impact, high effort — reconsider</a:t>
            </a:r>
          </a:p>
        </p:txBody>
      </p:sp>
      <p:cxnSp>
        <p:nvCxnSpPr>
          <p:cNvPr id="25" name="Connector 24"/>
          <p:cNvCxnSpPr/>
          <p:nvPr/>
        </p:nvCxnSpPr>
        <p:spPr>
          <a:xfrm flipV="1">
            <a:off x="1085800" y="1471600"/>
            <a:ext cx="0" cy="4549200"/>
          </a:xfrm>
          <a:prstGeom prst="line">
            <a:avLst/>
          </a:prstGeom>
          <a:ln w="19050">
            <a:solidFill>
              <a:srgbClr val="1D4E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5800" y="3566200"/>
            <a:ext cx="38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Effort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1165800" y="6070800"/>
            <a:ext cx="10340400" cy="0"/>
          </a:xfrm>
          <a:prstGeom prst="line">
            <a:avLst/>
          </a:prstGeom>
          <a:ln w="1905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65800" y="6100800"/>
            <a:ext cx="103404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Impact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Hexagon 4"/>
          <p:cNvSpPr/>
          <p:nvPr/>
        </p:nvSpPr>
        <p:spPr>
          <a:xfrm>
            <a:off x="4896000" y="2223200"/>
            <a:ext cx="2400000" cy="2400000"/>
          </a:xfrm>
          <a:prstGeom prst="hexagon">
            <a:avLst/>
          </a:prstGeom>
          <a:solidFill>
            <a:srgbClr val="D5767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Hexagon 5"/>
          <p:cNvSpPr/>
          <p:nvPr/>
        </p:nvSpPr>
        <p:spPr>
          <a:xfrm>
            <a:off x="5256000" y="2583200"/>
            <a:ext cx="1680000" cy="1680000"/>
          </a:xfrm>
          <a:prstGeom prst="hexagon">
            <a:avLst/>
          </a:prstGeom>
          <a:solidFill>
            <a:srgbClr val="C749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396000" y="2932800"/>
            <a:ext cx="14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Innovation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6000" y="3182800"/>
            <a:ext cx="16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9" name="Hexagon 8"/>
          <p:cNvSpPr/>
          <p:nvPr/>
        </p:nvSpPr>
        <p:spPr>
          <a:xfrm>
            <a:off x="4335000" y="2949200"/>
            <a:ext cx="2400000" cy="2400000"/>
          </a:xfrm>
          <a:prstGeom prst="hexagon">
            <a:avLst/>
          </a:prstGeom>
          <a:solidFill>
            <a:srgbClr val="7794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Hexagon 9"/>
          <p:cNvSpPr/>
          <p:nvPr/>
        </p:nvSpPr>
        <p:spPr>
          <a:xfrm>
            <a:off x="4695000" y="3309200"/>
            <a:ext cx="1680000" cy="1680000"/>
          </a:xfrm>
          <a:prstGeom prst="hexagon">
            <a:avLst/>
          </a:prstGeom>
          <a:solidFill>
            <a:srgbClr val="4A71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386200" y="4239600"/>
            <a:ext cx="14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Experience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86200" y="4489600"/>
            <a:ext cx="16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13" name="Hexagon 12"/>
          <p:cNvSpPr/>
          <p:nvPr/>
        </p:nvSpPr>
        <p:spPr>
          <a:xfrm>
            <a:off x="5457000" y="2949200"/>
            <a:ext cx="2400000" cy="2400000"/>
          </a:xfrm>
          <a:prstGeom prst="hexagon">
            <a:avLst/>
          </a:prstGeom>
          <a:solidFill>
            <a:srgbClr val="69C0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Hexagon 13"/>
          <p:cNvSpPr/>
          <p:nvPr/>
        </p:nvSpPr>
        <p:spPr>
          <a:xfrm>
            <a:off x="5817000" y="3309200"/>
            <a:ext cx="1680000" cy="1680000"/>
          </a:xfrm>
          <a:prstGeom prst="hexagon">
            <a:avLst/>
          </a:prstGeom>
          <a:solidFill>
            <a:srgbClr val="37AB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405800" y="4239600"/>
            <a:ext cx="14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Trust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05800" y="4489600"/>
            <a:ext cx="16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Proven track record with clients</a:t>
            </a:r>
          </a:p>
        </p:txBody>
      </p:sp>
      <p:sp>
        <p:nvSpPr>
          <p:cNvPr id="17" name="Diamond 16"/>
          <p:cNvSpPr/>
          <p:nvPr/>
        </p:nvSpPr>
        <p:spPr>
          <a:xfrm>
            <a:off x="5976000" y="3666200"/>
            <a:ext cx="240000" cy="24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5096000" y="3966200"/>
            <a:ext cx="2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1E3A5F"/>
                </a:solidFill>
                <a:latin typeface="Inter"/>
              </a:rPr>
              <a:t>Our Competitive Advantage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Isosceles Triangle 2"/>
          <p:cNvSpPr/>
          <p:nvPr/>
        </p:nvSpPr>
        <p:spPr>
          <a:xfrm>
            <a:off x="0" y="0"/>
            <a:ext cx="12192000" cy="2057400"/>
          </a:xfrm>
          <a:prstGeom prst="triangle">
            <a:avLst/>
          </a:prstGeom>
          <a:solidFill>
            <a:srgbClr val="1B34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Isosceles Triangle 3"/>
          <p:cNvSpPr/>
          <p:nvPr/>
        </p:nvSpPr>
        <p:spPr>
          <a:xfrm rot="10800000">
            <a:off x="0" y="4800600"/>
            <a:ext cx="12192000" cy="2057400"/>
          </a:xfrm>
          <a:prstGeom prst="triangle">
            <a:avLst/>
          </a:prstGeom>
          <a:solidFill>
            <a:srgbClr val="1B35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5696000" y="2229000"/>
            <a:ext cx="800000" cy="800000"/>
          </a:xfrm>
          <a:prstGeom prst="hexagon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796000" y="23290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34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Process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5800" y="42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8E9CAF"/>
                </a:solidFill>
                <a:latin typeface="Inter"/>
              </a:rPr>
              <a:t>How we plan and execute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E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E9CAF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E9CAF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Our Process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2117840" y="2471600"/>
            <a:ext cx="1464080" cy="0"/>
          </a:xfrm>
          <a:prstGeom prst="line">
            <a:avLst/>
          </a:prstGeom>
          <a:ln w="19050">
            <a:solidFill>
              <a:srgbClr val="E3A4A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Hexagon 5"/>
          <p:cNvSpPr/>
          <p:nvPr/>
        </p:nvSpPr>
        <p:spPr>
          <a:xfrm>
            <a:off x="1417840" y="2121600"/>
            <a:ext cx="700000" cy="700000"/>
          </a:xfrm>
          <a:prstGeom prst="hexagon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417840" y="2121600"/>
            <a:ext cx="700000" cy="7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5800" y="302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Discovery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800" y="342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Research &amp; analysis</a:t>
            </a:r>
          </a:p>
        </p:txBody>
      </p:sp>
      <p:sp>
        <p:nvSpPr>
          <p:cNvPr id="10" name="Diamond 9"/>
          <p:cNvSpPr/>
          <p:nvPr/>
        </p:nvSpPr>
        <p:spPr>
          <a:xfrm>
            <a:off x="1717840" y="3921600"/>
            <a:ext cx="100000" cy="100000"/>
          </a:xfrm>
          <a:prstGeom prst="diamond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1" name="Connector 10"/>
          <p:cNvCxnSpPr/>
          <p:nvPr/>
        </p:nvCxnSpPr>
        <p:spPr>
          <a:xfrm>
            <a:off x="4281920" y="2471600"/>
            <a:ext cx="1464080" cy="0"/>
          </a:xfrm>
          <a:prstGeom prst="line">
            <a:avLst/>
          </a:prstGeom>
          <a:ln w="19050">
            <a:solidFill>
              <a:srgbClr val="E3A4A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Hexagon 11"/>
          <p:cNvSpPr/>
          <p:nvPr/>
        </p:nvSpPr>
        <p:spPr>
          <a:xfrm>
            <a:off x="3581920" y="2121600"/>
            <a:ext cx="700000" cy="700000"/>
          </a:xfrm>
          <a:prstGeom prst="hexagon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3581920" y="2121600"/>
            <a:ext cx="700000" cy="7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69880" y="302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Strategy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69880" y="342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Planning &amp; design</a:t>
            </a:r>
          </a:p>
        </p:txBody>
      </p:sp>
      <p:sp>
        <p:nvSpPr>
          <p:cNvPr id="16" name="Diamond 15"/>
          <p:cNvSpPr/>
          <p:nvPr/>
        </p:nvSpPr>
        <p:spPr>
          <a:xfrm>
            <a:off x="3881920" y="3921600"/>
            <a:ext cx="100000" cy="100000"/>
          </a:xfrm>
          <a:prstGeom prst="diamond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7" name="Connector 16"/>
          <p:cNvCxnSpPr/>
          <p:nvPr/>
        </p:nvCxnSpPr>
        <p:spPr>
          <a:xfrm>
            <a:off x="6446000" y="2471600"/>
            <a:ext cx="1464080" cy="0"/>
          </a:xfrm>
          <a:prstGeom prst="line">
            <a:avLst/>
          </a:prstGeom>
          <a:ln w="19050">
            <a:solidFill>
              <a:srgbClr val="E3A4A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Hexagon 17"/>
          <p:cNvSpPr/>
          <p:nvPr/>
        </p:nvSpPr>
        <p:spPr>
          <a:xfrm>
            <a:off x="5746000" y="2121600"/>
            <a:ext cx="700000" cy="700000"/>
          </a:xfrm>
          <a:prstGeom prst="hexagon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5746000" y="2121600"/>
            <a:ext cx="700000" cy="7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33960" y="302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Develop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33960" y="342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Build &amp; iterate</a:t>
            </a:r>
          </a:p>
        </p:txBody>
      </p:sp>
      <p:sp>
        <p:nvSpPr>
          <p:cNvPr id="22" name="Diamond 21"/>
          <p:cNvSpPr/>
          <p:nvPr/>
        </p:nvSpPr>
        <p:spPr>
          <a:xfrm>
            <a:off x="6046000" y="3921600"/>
            <a:ext cx="100000" cy="10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23" name="Connector 22"/>
          <p:cNvCxnSpPr/>
          <p:nvPr/>
        </p:nvCxnSpPr>
        <p:spPr>
          <a:xfrm>
            <a:off x="8610080" y="2471600"/>
            <a:ext cx="1464080" cy="0"/>
          </a:xfrm>
          <a:prstGeom prst="line">
            <a:avLst/>
          </a:prstGeom>
          <a:ln w="19050">
            <a:solidFill>
              <a:srgbClr val="E3A4A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Hexagon 23"/>
          <p:cNvSpPr/>
          <p:nvPr/>
        </p:nvSpPr>
        <p:spPr>
          <a:xfrm>
            <a:off x="7910080" y="2121600"/>
            <a:ext cx="700000" cy="700000"/>
          </a:xfrm>
          <a:prstGeom prst="hexagon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7910080" y="2121600"/>
            <a:ext cx="700000" cy="7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98040" y="302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Deploy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98040" y="342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Launch &amp; integrate</a:t>
            </a:r>
          </a:p>
        </p:txBody>
      </p:sp>
      <p:sp>
        <p:nvSpPr>
          <p:cNvPr id="28" name="Diamond 27"/>
          <p:cNvSpPr/>
          <p:nvPr/>
        </p:nvSpPr>
        <p:spPr>
          <a:xfrm>
            <a:off x="8210080" y="3921600"/>
            <a:ext cx="100000" cy="100000"/>
          </a:xfrm>
          <a:prstGeom prst="diamon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Hexagon 28"/>
          <p:cNvSpPr/>
          <p:nvPr/>
        </p:nvSpPr>
        <p:spPr>
          <a:xfrm>
            <a:off x="10074160" y="2121600"/>
            <a:ext cx="700000" cy="700000"/>
          </a:xfrm>
          <a:prstGeom prst="hexagon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0074160" y="2121600"/>
            <a:ext cx="700000" cy="7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362120" y="302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Optimize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362120" y="342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Measure &amp; improve</a:t>
            </a:r>
          </a:p>
        </p:txBody>
      </p:sp>
      <p:sp>
        <p:nvSpPr>
          <p:cNvPr id="33" name="Diamond 32"/>
          <p:cNvSpPr/>
          <p:nvPr/>
        </p:nvSpPr>
        <p:spPr>
          <a:xfrm>
            <a:off x="10374160" y="3921600"/>
            <a:ext cx="100000" cy="100000"/>
          </a:xfrm>
          <a:prstGeom prst="diamond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Strategic Roadmap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767840" y="2771600"/>
            <a:ext cx="8656320" cy="0"/>
          </a:xfrm>
          <a:prstGeom prst="line">
            <a:avLst/>
          </a:prstGeom>
          <a:ln w="25400">
            <a:solidFill>
              <a:srgbClr val="E3A4A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iamond 5"/>
          <p:cNvSpPr/>
          <p:nvPr/>
        </p:nvSpPr>
        <p:spPr>
          <a:xfrm>
            <a:off x="1567840" y="2571600"/>
            <a:ext cx="400000" cy="400000"/>
          </a:xfrm>
          <a:prstGeom prst="diamond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567840" y="25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5800" y="2121600"/>
            <a:ext cx="212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1D4ED8"/>
                </a:solidFill>
                <a:latin typeface="Inter"/>
              </a:rPr>
              <a:t>Q1 2026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800" y="317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Foundation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800" y="357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Core platform launch
and team expansion</a:t>
            </a:r>
          </a:p>
        </p:txBody>
      </p:sp>
      <p:sp>
        <p:nvSpPr>
          <p:cNvPr id="11" name="Diamond 10"/>
          <p:cNvSpPr/>
          <p:nvPr/>
        </p:nvSpPr>
        <p:spPr>
          <a:xfrm>
            <a:off x="1727840" y="4081600"/>
            <a:ext cx="80000" cy="80000"/>
          </a:xfrm>
          <a:prstGeom prst="diamond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Diamond 11"/>
          <p:cNvSpPr/>
          <p:nvPr/>
        </p:nvSpPr>
        <p:spPr>
          <a:xfrm>
            <a:off x="3731920" y="2571600"/>
            <a:ext cx="400000" cy="400000"/>
          </a:xfrm>
          <a:prstGeom prst="diamond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3731920" y="25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69880" y="2121600"/>
            <a:ext cx="212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059669"/>
                </a:solidFill>
                <a:latin typeface="Inter"/>
              </a:rPr>
              <a:t>Q2 2026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69880" y="317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Growth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69880" y="357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Market entry into
3 new regions</a:t>
            </a:r>
          </a:p>
        </p:txBody>
      </p:sp>
      <p:sp>
        <p:nvSpPr>
          <p:cNvPr id="17" name="Diamond 16"/>
          <p:cNvSpPr/>
          <p:nvPr/>
        </p:nvSpPr>
        <p:spPr>
          <a:xfrm>
            <a:off x="3891920" y="4081600"/>
            <a:ext cx="80000" cy="80000"/>
          </a:xfrm>
          <a:prstGeom prst="diamond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Diamond 17"/>
          <p:cNvSpPr/>
          <p:nvPr/>
        </p:nvSpPr>
        <p:spPr>
          <a:xfrm>
            <a:off x="5896000" y="2571600"/>
            <a:ext cx="400000" cy="40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5896000" y="25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33960" y="2121600"/>
            <a:ext cx="212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91C1C"/>
                </a:solidFill>
                <a:latin typeface="Inter"/>
              </a:rPr>
              <a:t>Q3 2026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33960" y="317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Scale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33960" y="357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Enterprise features
and partnerships</a:t>
            </a:r>
          </a:p>
        </p:txBody>
      </p:sp>
      <p:sp>
        <p:nvSpPr>
          <p:cNvPr id="23" name="Diamond 22"/>
          <p:cNvSpPr/>
          <p:nvPr/>
        </p:nvSpPr>
        <p:spPr>
          <a:xfrm>
            <a:off x="6056000" y="4081600"/>
            <a:ext cx="80000" cy="8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Diamond 23"/>
          <p:cNvSpPr/>
          <p:nvPr/>
        </p:nvSpPr>
        <p:spPr>
          <a:xfrm>
            <a:off x="8060080" y="2571600"/>
            <a:ext cx="400000" cy="400000"/>
          </a:xfrm>
          <a:prstGeom prst="diamon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8060080" y="25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98040" y="2121600"/>
            <a:ext cx="212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7C3AED"/>
                </a:solidFill>
                <a:latin typeface="Inter"/>
              </a:rPr>
              <a:t>Q4 2026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98040" y="317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Optimize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98040" y="357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Process refinement
and cost reduction</a:t>
            </a:r>
          </a:p>
        </p:txBody>
      </p:sp>
      <p:sp>
        <p:nvSpPr>
          <p:cNvPr id="29" name="Diamond 28"/>
          <p:cNvSpPr/>
          <p:nvPr/>
        </p:nvSpPr>
        <p:spPr>
          <a:xfrm>
            <a:off x="8220080" y="4081600"/>
            <a:ext cx="80000" cy="80000"/>
          </a:xfrm>
          <a:prstGeom prst="diamon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Diamond 29"/>
          <p:cNvSpPr/>
          <p:nvPr/>
        </p:nvSpPr>
        <p:spPr>
          <a:xfrm>
            <a:off x="10224160" y="2571600"/>
            <a:ext cx="400000" cy="400000"/>
          </a:xfrm>
          <a:prstGeom prst="diamond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10224160" y="25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362120" y="2121600"/>
            <a:ext cx="212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Q1 2027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62120" y="3171600"/>
            <a:ext cx="21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Expand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362120" y="357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35" name="Diamond 34"/>
          <p:cNvSpPr/>
          <p:nvPr/>
        </p:nvSpPr>
        <p:spPr>
          <a:xfrm>
            <a:off x="10384160" y="4081600"/>
            <a:ext cx="80000" cy="80000"/>
          </a:xfrm>
          <a:prstGeom prst="diamond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Conversion Funnel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085800" y="1571600"/>
            <a:ext cx="10020400" cy="600000"/>
          </a:xfrm>
          <a:prstGeom prst="rect">
            <a:avLst/>
          </a:prstGeom>
          <a:solidFill>
            <a:srgbClr val="DDE4F9"/>
          </a:solidFill>
          <a:ln w="19050">
            <a:solidFill>
              <a:srgbClr val="1D4E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085800" y="2131600"/>
            <a:ext cx="10020400" cy="4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795800" y="1571600"/>
            <a:ext cx="250000" cy="60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95800" y="1571600"/>
            <a:ext cx="25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5800" y="1611600"/>
            <a:ext cx="48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1E3A5F"/>
                </a:solidFill>
                <a:latin typeface="Inter"/>
              </a:rPr>
              <a:t>Awareness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0" y="1591600"/>
            <a:ext cx="489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1D4ED8"/>
                </a:solidFill>
                <a:latin typeface="Inter"/>
              </a:rPr>
              <a:t>10,000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1861600"/>
            <a:ext cx="48902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Total market reach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37330" y="2201600"/>
            <a:ext cx="8517340" cy="600000"/>
          </a:xfrm>
          <a:prstGeom prst="rect">
            <a:avLst/>
          </a:prstGeom>
          <a:solidFill>
            <a:srgbClr val="D9EFE8"/>
          </a:solidFill>
          <a:ln w="190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1837330" y="2761600"/>
            <a:ext cx="8517340" cy="4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1547330" y="2201600"/>
            <a:ext cx="250000" cy="6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547330" y="2201600"/>
            <a:ext cx="25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37330" y="2241600"/>
            <a:ext cx="410867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1E3A5F"/>
                </a:solidFill>
                <a:latin typeface="Inter"/>
              </a:rPr>
              <a:t>Interest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0" y="2221600"/>
            <a:ext cx="413867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059669"/>
                </a:solidFill>
                <a:latin typeface="Inter"/>
              </a:rPr>
              <a:t>5,200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0" y="2491600"/>
            <a:ext cx="413867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Engaged prospects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588860" y="2831600"/>
            <a:ext cx="7014280" cy="600000"/>
          </a:xfrm>
          <a:prstGeom prst="rect">
            <a:avLst/>
          </a:prstGeom>
          <a:solidFill>
            <a:srgbClr val="F4DCDC"/>
          </a:solidFill>
          <a:ln w="1905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2588860" y="3391600"/>
            <a:ext cx="7014280" cy="4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2298860" y="2831600"/>
            <a:ext cx="250000" cy="60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2298860" y="2831600"/>
            <a:ext cx="25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88860" y="2871600"/>
            <a:ext cx="335714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1E3A5F"/>
                </a:solidFill>
                <a:latin typeface="Inter"/>
              </a:rPr>
              <a:t>Consideration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96000" y="2851600"/>
            <a:ext cx="338714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B91C1C"/>
                </a:solidFill>
                <a:latin typeface="Inter"/>
              </a:rPr>
              <a:t>2,800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96000" y="3121600"/>
            <a:ext cx="338714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Qualified leads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340390" y="3461600"/>
            <a:ext cx="5511220" cy="600000"/>
          </a:xfrm>
          <a:prstGeom prst="rect">
            <a:avLst/>
          </a:prstGeom>
          <a:solidFill>
            <a:srgbClr val="EBE1FC"/>
          </a:solidFill>
          <a:ln w="19050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3340390" y="4021600"/>
            <a:ext cx="5511220" cy="4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3050390" y="3461600"/>
            <a:ext cx="250000" cy="6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3050390" y="3461600"/>
            <a:ext cx="25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40390" y="3501600"/>
            <a:ext cx="260561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1E3A5F"/>
                </a:solidFill>
                <a:latin typeface="Inter"/>
              </a:rPr>
              <a:t>Intent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96000" y="3481600"/>
            <a:ext cx="263561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7C3AED"/>
                </a:solidFill>
                <a:latin typeface="Inter"/>
              </a:rPr>
              <a:t>1,400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6000" y="3751600"/>
            <a:ext cx="263561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Sales pipeline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091920" y="4091600"/>
            <a:ext cx="4008160" cy="600000"/>
          </a:xfrm>
          <a:prstGeom prst="rect">
            <a:avLst/>
          </a:prstGeom>
          <a:solidFill>
            <a:srgbClr val="F9EAD9"/>
          </a:solidFill>
          <a:ln w="190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4091920" y="4651600"/>
            <a:ext cx="4008160" cy="4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3801920" y="4091600"/>
            <a:ext cx="250000" cy="60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3801920" y="4091600"/>
            <a:ext cx="25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91920" y="4131600"/>
            <a:ext cx="185408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1E3A5F"/>
                </a:solidFill>
                <a:latin typeface="Inter"/>
              </a:rPr>
              <a:t>Purchase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96000" y="4111600"/>
            <a:ext cx="188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" b="1" i="0">
                <a:solidFill>
                  <a:srgbClr val="D97706"/>
                </a:solidFill>
                <a:latin typeface="Inter"/>
              </a:rPr>
              <a:t>680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096000" y="4381600"/>
            <a:ext cx="188408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Converted customers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013960" y="1371600"/>
            <a:ext cx="2164080" cy="905840"/>
          </a:xfrm>
          <a:prstGeom prst="rect">
            <a:avLst/>
          </a:prstGeom>
          <a:solidFill>
            <a:srgbClr val="ECF0FB"/>
          </a:solidFill>
          <a:ln w="25400">
            <a:solidFill>
              <a:srgbClr val="1D4E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Diamond 5"/>
          <p:cNvSpPr/>
          <p:nvPr/>
        </p:nvSpPr>
        <p:spPr>
          <a:xfrm>
            <a:off x="5133960" y="1744520"/>
            <a:ext cx="160000" cy="160000"/>
          </a:xfrm>
          <a:prstGeom prst="diamond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393960" y="1391600"/>
            <a:ext cx="166408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Vision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3960" y="1829520"/>
            <a:ext cx="1664080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920" y="2327440"/>
            <a:ext cx="4328160" cy="905840"/>
          </a:xfrm>
          <a:prstGeom prst="rect">
            <a:avLst/>
          </a:prstGeom>
          <a:solidFill>
            <a:srgbClr val="EBF6F3"/>
          </a:solidFill>
          <a:ln w="254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Diamond 9"/>
          <p:cNvSpPr/>
          <p:nvPr/>
        </p:nvSpPr>
        <p:spPr>
          <a:xfrm>
            <a:off x="4051920" y="2700360"/>
            <a:ext cx="160000" cy="160000"/>
          </a:xfrm>
          <a:prstGeom prst="diamond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311920" y="2347440"/>
            <a:ext cx="382816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Strategy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11920" y="2785360"/>
            <a:ext cx="3828160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49880" y="3283280"/>
            <a:ext cx="6492240" cy="905840"/>
          </a:xfrm>
          <a:prstGeom prst="rect">
            <a:avLst/>
          </a:prstGeom>
          <a:solidFill>
            <a:srgbClr val="F9ECEC"/>
          </a:solidFill>
          <a:ln w="2540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Diamond 13"/>
          <p:cNvSpPr/>
          <p:nvPr/>
        </p:nvSpPr>
        <p:spPr>
          <a:xfrm>
            <a:off x="2969880" y="3656200"/>
            <a:ext cx="160000" cy="1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3229880" y="3303280"/>
            <a:ext cx="599224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Objectives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9880" y="3741200"/>
            <a:ext cx="5992240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Measurable annual targets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67840" y="4239120"/>
            <a:ext cx="8656320" cy="905840"/>
          </a:xfrm>
          <a:prstGeom prst="rect">
            <a:avLst/>
          </a:prstGeom>
          <a:solidFill>
            <a:srgbClr val="F4EFFD"/>
          </a:solidFill>
          <a:ln w="25400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Diamond 17"/>
          <p:cNvSpPr/>
          <p:nvPr/>
        </p:nvSpPr>
        <p:spPr>
          <a:xfrm>
            <a:off x="1887840" y="4612040"/>
            <a:ext cx="160000" cy="160000"/>
          </a:xfrm>
          <a:prstGeom prst="diamon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2147840" y="4259120"/>
            <a:ext cx="815632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Tactics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47840" y="4697040"/>
            <a:ext cx="8156320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Quarterly action plans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" y="5194960"/>
            <a:ext cx="10820400" cy="905840"/>
          </a:xfrm>
          <a:prstGeom prst="rect">
            <a:avLst/>
          </a:prstGeom>
          <a:solidFill>
            <a:srgbClr val="FBF4EB"/>
          </a:solidFill>
          <a:ln w="254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Diamond 21"/>
          <p:cNvSpPr/>
          <p:nvPr/>
        </p:nvSpPr>
        <p:spPr>
          <a:xfrm>
            <a:off x="805800" y="5567880"/>
            <a:ext cx="160000" cy="160000"/>
          </a:xfrm>
          <a:prstGeom prst="diamond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065800" y="5214960"/>
            <a:ext cx="1032040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Operations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65800" y="5652880"/>
            <a:ext cx="10320400" cy="42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Daily execution and processes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85800" y="1451600"/>
            <a:ext cx="400000" cy="4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8580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80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E3A5F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580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485800" y="2162514"/>
            <a:ext cx="1002040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85800" y="2192514"/>
            <a:ext cx="400000" cy="4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85800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5800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E3A5F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5800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485800" y="2903428"/>
            <a:ext cx="1002040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85800" y="2933428"/>
            <a:ext cx="400000" cy="4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85800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E3A5F"/>
                </a:solidFill>
                <a:latin typeface="Inter"/>
              </a:rPr>
              <a:t>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85800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485800" y="3644342"/>
            <a:ext cx="1002040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85800" y="3674342"/>
            <a:ext cx="400000" cy="4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5800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5800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E3A5F"/>
                </a:solidFill>
                <a:latin typeface="Inter"/>
              </a:rPr>
              <a:t>Data &amp; Insights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85800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485800" y="4385256"/>
            <a:ext cx="1002040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85800" y="4415256"/>
            <a:ext cx="400000" cy="4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85800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E3A5F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5800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485800" y="5126170"/>
            <a:ext cx="1002040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85800" y="5156170"/>
            <a:ext cx="400000" cy="4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85800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85800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E3A5F"/>
                </a:solidFill>
                <a:latin typeface="Inter"/>
              </a:rPr>
              <a:t>Deliverables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5800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485800" y="5867084"/>
            <a:ext cx="1002040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85800" y="5897084"/>
            <a:ext cx="400000" cy="4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5800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E3A5F"/>
                </a:solidFill>
                <a:latin typeface="Inter"/>
              </a:rPr>
              <a:t>Next Steps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85800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6096000" y="2136200"/>
            <a:ext cx="0" cy="1700000"/>
          </a:xfrm>
          <a:prstGeom prst="line">
            <a:avLst/>
          </a:prstGeom>
          <a:ln w="19050">
            <a:solidFill>
              <a:srgbClr val="D576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V="1">
            <a:off x="6096000" y="2986200"/>
            <a:ext cx="1472243" cy="850000"/>
          </a:xfrm>
          <a:prstGeom prst="line">
            <a:avLst/>
          </a:prstGeom>
          <a:ln w="19050">
            <a:solidFill>
              <a:srgbClr val="D576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6096000" y="3836200"/>
            <a:ext cx="1472243" cy="849999"/>
          </a:xfrm>
          <a:prstGeom prst="line">
            <a:avLst/>
          </a:prstGeom>
          <a:ln w="19050">
            <a:solidFill>
              <a:srgbClr val="D576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6096000" y="3836200"/>
            <a:ext cx="0" cy="1700000"/>
          </a:xfrm>
          <a:prstGeom prst="line">
            <a:avLst/>
          </a:prstGeom>
          <a:ln w="19050">
            <a:solidFill>
              <a:srgbClr val="D576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>
            <a:off x="4623757" y="3836200"/>
            <a:ext cx="1472243" cy="850000"/>
          </a:xfrm>
          <a:prstGeom prst="line">
            <a:avLst/>
          </a:prstGeom>
          <a:ln w="19050">
            <a:solidFill>
              <a:srgbClr val="D576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 flipH="1" flipV="1">
            <a:off x="4623757" y="2986200"/>
            <a:ext cx="1472243" cy="850000"/>
          </a:xfrm>
          <a:prstGeom prst="line">
            <a:avLst/>
          </a:prstGeom>
          <a:ln w="19050">
            <a:solidFill>
              <a:srgbClr val="D576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Hexagon 10"/>
          <p:cNvSpPr/>
          <p:nvPr/>
        </p:nvSpPr>
        <p:spPr>
          <a:xfrm>
            <a:off x="5646000" y="3386200"/>
            <a:ext cx="900000" cy="900000"/>
          </a:xfrm>
          <a:prstGeom prst="hexagon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646000" y="3386200"/>
            <a:ext cx="900000" cy="9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Our Platform</a:t>
            </a:r>
          </a:p>
        </p:txBody>
      </p:sp>
      <p:sp>
        <p:nvSpPr>
          <p:cNvPr id="13" name="Hexagon 12"/>
          <p:cNvSpPr/>
          <p:nvPr/>
        </p:nvSpPr>
        <p:spPr>
          <a:xfrm>
            <a:off x="5796000" y="1836200"/>
            <a:ext cx="600000" cy="600000"/>
          </a:xfrm>
          <a:prstGeom prst="hexagon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796000" y="18362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6000" y="247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Real-time data insights</a:t>
            </a:r>
          </a:p>
        </p:txBody>
      </p:sp>
      <p:sp>
        <p:nvSpPr>
          <p:cNvPr id="16" name="Hexagon 15"/>
          <p:cNvSpPr/>
          <p:nvPr/>
        </p:nvSpPr>
        <p:spPr>
          <a:xfrm>
            <a:off x="7268243" y="2686200"/>
            <a:ext cx="600000" cy="600000"/>
          </a:xfrm>
          <a:prstGeom prst="hexagon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268243" y="26862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68243" y="332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9" name="Hexagon 18"/>
          <p:cNvSpPr/>
          <p:nvPr/>
        </p:nvSpPr>
        <p:spPr>
          <a:xfrm>
            <a:off x="7268243" y="4386199"/>
            <a:ext cx="600000" cy="600000"/>
          </a:xfrm>
          <a:prstGeom prst="hexagon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268243" y="4386199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Integration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68243" y="5026199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Seamless API connectivity</a:t>
            </a:r>
          </a:p>
        </p:txBody>
      </p:sp>
      <p:sp>
        <p:nvSpPr>
          <p:cNvPr id="22" name="Hexagon 21"/>
          <p:cNvSpPr/>
          <p:nvPr/>
        </p:nvSpPr>
        <p:spPr>
          <a:xfrm>
            <a:off x="5796000" y="5236200"/>
            <a:ext cx="600000" cy="600000"/>
          </a:xfrm>
          <a:prstGeom prst="hexagon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796000" y="52362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Automation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96000" y="587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Workflow optimization</a:t>
            </a:r>
          </a:p>
        </p:txBody>
      </p:sp>
      <p:sp>
        <p:nvSpPr>
          <p:cNvPr id="25" name="Hexagon 24"/>
          <p:cNvSpPr/>
          <p:nvPr/>
        </p:nvSpPr>
        <p:spPr>
          <a:xfrm>
            <a:off x="4323757" y="4386200"/>
            <a:ext cx="600000" cy="600000"/>
          </a:xfrm>
          <a:prstGeom prst="hexagon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4323757" y="43862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Support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23757" y="502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24/7 expert assistance</a:t>
            </a:r>
          </a:p>
        </p:txBody>
      </p:sp>
      <p:sp>
        <p:nvSpPr>
          <p:cNvPr id="28" name="Hexagon 27"/>
          <p:cNvSpPr/>
          <p:nvPr/>
        </p:nvSpPr>
        <p:spPr>
          <a:xfrm>
            <a:off x="4323757" y="2686200"/>
            <a:ext cx="600000" cy="600000"/>
          </a:xfrm>
          <a:prstGeom prst="hexagon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4323757" y="26862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923757" y="332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Global infrastructure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Isosceles Triangle 2"/>
          <p:cNvSpPr/>
          <p:nvPr/>
        </p:nvSpPr>
        <p:spPr>
          <a:xfrm>
            <a:off x="0" y="0"/>
            <a:ext cx="12192000" cy="2057400"/>
          </a:xfrm>
          <a:prstGeom prst="triangle">
            <a:avLst/>
          </a:prstGeom>
          <a:solidFill>
            <a:srgbClr val="1B34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Isosceles Triangle 3"/>
          <p:cNvSpPr/>
          <p:nvPr/>
        </p:nvSpPr>
        <p:spPr>
          <a:xfrm rot="10800000">
            <a:off x="0" y="4800600"/>
            <a:ext cx="12192000" cy="2057400"/>
          </a:xfrm>
          <a:prstGeom prst="triangle">
            <a:avLst/>
          </a:prstGeom>
          <a:solidFill>
            <a:srgbClr val="1B35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5696000" y="2229000"/>
            <a:ext cx="800000" cy="800000"/>
          </a:xfrm>
          <a:prstGeom prst="hexagon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796000" y="23290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34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Data &amp; Insights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5800" y="42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8E9CAF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E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E9CAF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E9CAF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Revenue by Region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Growth Trends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Revenue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E3A5F"/>
                </a:solidFill>
                <a:latin typeface="Inter"/>
              </a:rPr>
              <a:t>Enterprise (42%)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E3A5F"/>
                </a:solidFill>
                <a:latin typeface="Inter"/>
              </a:rPr>
              <a:t>Mid-Market (28%)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E3A5F"/>
                </a:solidFill>
                <a:latin typeface="Inter"/>
              </a:rPr>
              <a:t>SMB (15%)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E3A5F"/>
                </a:solidFill>
                <a:latin typeface="Inter"/>
              </a:rPr>
              <a:t>Government (10%)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E3A5F"/>
                </a:solidFill>
                <a:latin typeface="Inter"/>
              </a:rPr>
              <a:t>Partners (5%)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920800"/>
            <a:ext cx="5160200" cy="508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346000" y="1920800"/>
            <a:ext cx="51602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3" name="Oval 12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3F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$500K/year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46000" y="2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Cost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460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$350K/year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858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6 months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46000" y="2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Implementation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460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4 months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3F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858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Enterprise-grade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46000" y="3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Scalability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460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Mid-market focus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7858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24/7 dedicated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46000" y="3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Support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460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Business hours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3F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858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200+ connectors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46000" y="4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Integration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460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50+ connectors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12 months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46000" y="4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ROI Timeline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60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8 months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Financial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1D4E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1D4E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1D4E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1D4E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1D4ED8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E8EDFB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278350" y="2311600"/>
            <a:ext cx="1520000" cy="1520000"/>
          </a:xfrm>
          <a:prstGeom prst="rect">
            <a:avLst/>
          </a:prstGeom>
          <a:noFill/>
          <a:ln w="19050">
            <a:solidFill>
              <a:srgbClr val="1D4E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338350" y="2371600"/>
            <a:ext cx="1400000" cy="1400000"/>
          </a:xfrm>
          <a:prstGeom prst="ellipse">
            <a:avLst/>
          </a:prstGeom>
          <a:solidFill>
            <a:srgbClr val="C6D2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338350" y="2371600"/>
            <a:ext cx="1400000" cy="1400000"/>
          </a:xfrm>
          <a:prstGeom prst="ellipse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583350" y="2616600"/>
            <a:ext cx="910000" cy="91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1238350" y="2271600"/>
            <a:ext cx="80000" cy="8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2758350" y="2271600"/>
            <a:ext cx="80000" cy="8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1238350" y="3791600"/>
            <a:ext cx="80000" cy="8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2758350" y="3791600"/>
            <a:ext cx="80000" cy="8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1583350" y="2935100"/>
            <a:ext cx="910000" cy="273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E3A5F"/>
                </a:solidFill>
                <a:latin typeface="Inter"/>
              </a:rPr>
              <a:t>82%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5800" y="3911600"/>
            <a:ext cx="262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REVENUE TARGET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800" y="4211600"/>
            <a:ext cx="262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1D4ED8"/>
                </a:solidFill>
                <a:latin typeface="Inter"/>
              </a:rPr>
              <a:t>$8.2M / $10M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83450" y="2311600"/>
            <a:ext cx="1520000" cy="1520000"/>
          </a:xfrm>
          <a:prstGeom prst="rect">
            <a:avLst/>
          </a:prstGeom>
          <a:noFill/>
          <a:ln w="190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4043450" y="2371600"/>
            <a:ext cx="1400000" cy="1400000"/>
          </a:xfrm>
          <a:prstGeom prst="ellipse">
            <a:avLst/>
          </a:prstGeom>
          <a:solidFill>
            <a:srgbClr val="C0E4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4043450" y="2371600"/>
            <a:ext cx="1400000" cy="140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4288450" y="2616600"/>
            <a:ext cx="910000" cy="91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3943450" y="2271600"/>
            <a:ext cx="80000" cy="8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5463450" y="2271600"/>
            <a:ext cx="80000" cy="8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3943450" y="3791600"/>
            <a:ext cx="80000" cy="8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5463450" y="3791600"/>
            <a:ext cx="80000" cy="8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4288450" y="2935100"/>
            <a:ext cx="910000" cy="273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E3A5F"/>
                </a:solidFill>
                <a:latin typeface="Inter"/>
              </a:rPr>
              <a:t>94%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30900" y="3911600"/>
            <a:ext cx="262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CUSTOMER SATISFACTION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430900" y="4211600"/>
            <a:ext cx="262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059669"/>
                </a:solidFill>
                <a:latin typeface="Inter"/>
              </a:rPr>
              <a:t>94%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688550" y="2311600"/>
            <a:ext cx="1520000" cy="1520000"/>
          </a:xfrm>
          <a:prstGeom prst="rect">
            <a:avLst/>
          </a:prstGeom>
          <a:noFill/>
          <a:ln w="1905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6748550" y="2371600"/>
            <a:ext cx="1400000" cy="1400000"/>
          </a:xfrm>
          <a:prstGeom prst="ellipse">
            <a:avLst/>
          </a:prstGeom>
          <a:solidFill>
            <a:srgbClr val="EDC6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6748550" y="2371600"/>
            <a:ext cx="1400000" cy="14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6993550" y="2616600"/>
            <a:ext cx="910000" cy="91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6648550" y="2271600"/>
            <a:ext cx="80000" cy="8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8168550" y="2271600"/>
            <a:ext cx="80000" cy="8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ectangle 32"/>
          <p:cNvSpPr/>
          <p:nvPr/>
        </p:nvSpPr>
        <p:spPr>
          <a:xfrm>
            <a:off x="6648550" y="3791600"/>
            <a:ext cx="80000" cy="8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8168550" y="3791600"/>
            <a:ext cx="80000" cy="8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993550" y="2935100"/>
            <a:ext cx="910000" cy="273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E3A5F"/>
                </a:solidFill>
                <a:latin typeface="Inter"/>
              </a:rPr>
              <a:t>84%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36000" y="3911600"/>
            <a:ext cx="262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SPRINT VELOCITY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36000" y="4211600"/>
            <a:ext cx="262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B91C1C"/>
                </a:solidFill>
                <a:latin typeface="Inter"/>
              </a:rPr>
              <a:t>42 / 50 pts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393650" y="2311600"/>
            <a:ext cx="1520000" cy="1520000"/>
          </a:xfrm>
          <a:prstGeom prst="rect">
            <a:avLst/>
          </a:prstGeom>
          <a:noFill/>
          <a:ln w="19050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Oval 38"/>
          <p:cNvSpPr/>
          <p:nvPr/>
        </p:nvSpPr>
        <p:spPr>
          <a:xfrm>
            <a:off x="9453650" y="2371600"/>
            <a:ext cx="1400000" cy="1400000"/>
          </a:xfrm>
          <a:prstGeom prst="ellipse">
            <a:avLst/>
          </a:prstGeom>
          <a:solidFill>
            <a:srgbClr val="DECD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Oval 39"/>
          <p:cNvSpPr/>
          <p:nvPr/>
        </p:nvSpPr>
        <p:spPr>
          <a:xfrm>
            <a:off x="9453650" y="2371600"/>
            <a:ext cx="1400000" cy="14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Oval 40"/>
          <p:cNvSpPr/>
          <p:nvPr/>
        </p:nvSpPr>
        <p:spPr>
          <a:xfrm>
            <a:off x="9698650" y="2616600"/>
            <a:ext cx="910000" cy="91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9353650" y="2271600"/>
            <a:ext cx="80000" cy="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ectangle 42"/>
          <p:cNvSpPr/>
          <p:nvPr/>
        </p:nvSpPr>
        <p:spPr>
          <a:xfrm>
            <a:off x="10873650" y="2271600"/>
            <a:ext cx="80000" cy="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ectangle 43"/>
          <p:cNvSpPr/>
          <p:nvPr/>
        </p:nvSpPr>
        <p:spPr>
          <a:xfrm>
            <a:off x="9353650" y="3791600"/>
            <a:ext cx="80000" cy="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ectangle 44"/>
          <p:cNvSpPr/>
          <p:nvPr/>
        </p:nvSpPr>
        <p:spPr>
          <a:xfrm>
            <a:off x="10873650" y="3791600"/>
            <a:ext cx="80000" cy="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9698650" y="2935100"/>
            <a:ext cx="910000" cy="273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E3A5F"/>
                </a:solidFill>
                <a:latin typeface="Inter"/>
              </a:rPr>
              <a:t>99%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841100" y="3911600"/>
            <a:ext cx="262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UPTIME SLA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841100" y="4211600"/>
            <a:ext cx="262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C3AED"/>
                </a:solidFill>
                <a:latin typeface="Inter"/>
              </a:rPr>
              <a:t>99.95%</a:t>
            </a:r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Isosceles Triangle 2"/>
          <p:cNvSpPr/>
          <p:nvPr/>
        </p:nvSpPr>
        <p:spPr>
          <a:xfrm>
            <a:off x="0" y="0"/>
            <a:ext cx="12192000" cy="2057400"/>
          </a:xfrm>
          <a:prstGeom prst="triangle">
            <a:avLst/>
          </a:prstGeom>
          <a:solidFill>
            <a:srgbClr val="1B34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Isosceles Triangle 3"/>
          <p:cNvSpPr/>
          <p:nvPr/>
        </p:nvSpPr>
        <p:spPr>
          <a:xfrm rot="10800000">
            <a:off x="0" y="4800600"/>
            <a:ext cx="12192000" cy="2057400"/>
          </a:xfrm>
          <a:prstGeom prst="triangle">
            <a:avLst/>
          </a:prstGeom>
          <a:solidFill>
            <a:srgbClr val="1B35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5696000" y="2229000"/>
            <a:ext cx="800000" cy="800000"/>
          </a:xfrm>
          <a:prstGeom prst="hexagon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796000" y="23290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34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Planning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5800" y="42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8E9CAF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E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E9CAF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E9CAF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Project Milestones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587500" y="2871600"/>
            <a:ext cx="9017000" cy="0"/>
          </a:xfrm>
          <a:prstGeom prst="line">
            <a:avLst/>
          </a:prstGeom>
          <a:ln w="25400">
            <a:solidFill>
              <a:srgbClr val="E3A4A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iamond 5"/>
          <p:cNvSpPr/>
          <p:nvPr/>
        </p:nvSpPr>
        <p:spPr>
          <a:xfrm>
            <a:off x="1407500" y="2691600"/>
            <a:ext cx="360000" cy="360000"/>
          </a:xfrm>
          <a:prstGeom prst="diamond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407500" y="2691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5800" y="227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1D4ED8"/>
                </a:solidFill>
                <a:latin typeface="Inter"/>
              </a:rPr>
              <a:t>Jan 2026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800" y="3251600"/>
            <a:ext cx="1763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Project Kickoff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800" y="360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Assemble team and define scope</a:t>
            </a:r>
          </a:p>
        </p:txBody>
      </p:sp>
      <p:sp>
        <p:nvSpPr>
          <p:cNvPr id="11" name="Diamond 10"/>
          <p:cNvSpPr/>
          <p:nvPr/>
        </p:nvSpPr>
        <p:spPr>
          <a:xfrm>
            <a:off x="1552500" y="4066600"/>
            <a:ext cx="70000" cy="70000"/>
          </a:xfrm>
          <a:prstGeom prst="diamond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Diamond 11"/>
          <p:cNvSpPr/>
          <p:nvPr/>
        </p:nvSpPr>
        <p:spPr>
          <a:xfrm>
            <a:off x="3210900" y="2691600"/>
            <a:ext cx="360000" cy="360000"/>
          </a:xfrm>
          <a:prstGeom prst="diamond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3210900" y="2691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09200" y="227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059669"/>
                </a:solidFill>
                <a:latin typeface="Inter"/>
              </a:rPr>
              <a:t>Mar 2026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09200" y="3251600"/>
            <a:ext cx="1763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Alpha Release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09200" y="360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Core features complete</a:t>
            </a:r>
          </a:p>
        </p:txBody>
      </p:sp>
      <p:sp>
        <p:nvSpPr>
          <p:cNvPr id="17" name="Diamond 16"/>
          <p:cNvSpPr/>
          <p:nvPr/>
        </p:nvSpPr>
        <p:spPr>
          <a:xfrm>
            <a:off x="3355900" y="4066600"/>
            <a:ext cx="70000" cy="70000"/>
          </a:xfrm>
          <a:prstGeom prst="diamond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Diamond 17"/>
          <p:cNvSpPr/>
          <p:nvPr/>
        </p:nvSpPr>
        <p:spPr>
          <a:xfrm>
            <a:off x="5014300" y="2691600"/>
            <a:ext cx="360000" cy="3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5014300" y="2691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12600" y="227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91C1C"/>
                </a:solidFill>
                <a:latin typeface="Inter"/>
              </a:rPr>
              <a:t>May 2026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12600" y="3251600"/>
            <a:ext cx="1763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Beta Testing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12600" y="360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User acceptance testing</a:t>
            </a:r>
          </a:p>
        </p:txBody>
      </p:sp>
      <p:sp>
        <p:nvSpPr>
          <p:cNvPr id="23" name="Diamond 22"/>
          <p:cNvSpPr/>
          <p:nvPr/>
        </p:nvSpPr>
        <p:spPr>
          <a:xfrm>
            <a:off x="5159300" y="4066600"/>
            <a:ext cx="70000" cy="7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Diamond 23"/>
          <p:cNvSpPr/>
          <p:nvPr/>
        </p:nvSpPr>
        <p:spPr>
          <a:xfrm>
            <a:off x="6817700" y="2691600"/>
            <a:ext cx="360000" cy="360000"/>
          </a:xfrm>
          <a:prstGeom prst="diamon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817700" y="2691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16000" y="227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7C3AED"/>
                </a:solidFill>
                <a:latin typeface="Inter"/>
              </a:rPr>
              <a:t>Jul 2026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16000" y="3251600"/>
            <a:ext cx="1763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Launch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16000" y="360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29" name="Diamond 28"/>
          <p:cNvSpPr/>
          <p:nvPr/>
        </p:nvSpPr>
        <p:spPr>
          <a:xfrm>
            <a:off x="6962700" y="4066600"/>
            <a:ext cx="70000" cy="70000"/>
          </a:xfrm>
          <a:prstGeom prst="diamon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Diamond 29"/>
          <p:cNvSpPr/>
          <p:nvPr/>
        </p:nvSpPr>
        <p:spPr>
          <a:xfrm>
            <a:off x="8621100" y="2691600"/>
            <a:ext cx="360000" cy="360000"/>
          </a:xfrm>
          <a:prstGeom prst="diamond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8621100" y="2691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19400" y="227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Sep 2026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19400" y="3251600"/>
            <a:ext cx="1763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Scale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19400" y="360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Performance optimization</a:t>
            </a:r>
          </a:p>
        </p:txBody>
      </p:sp>
      <p:sp>
        <p:nvSpPr>
          <p:cNvPr id="35" name="Diamond 34"/>
          <p:cNvSpPr/>
          <p:nvPr/>
        </p:nvSpPr>
        <p:spPr>
          <a:xfrm>
            <a:off x="8766100" y="4066600"/>
            <a:ext cx="70000" cy="70000"/>
          </a:xfrm>
          <a:prstGeom prst="diamond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Diamond 35"/>
          <p:cNvSpPr/>
          <p:nvPr/>
        </p:nvSpPr>
        <p:spPr>
          <a:xfrm>
            <a:off x="10424500" y="2691600"/>
            <a:ext cx="360000" cy="360000"/>
          </a:xfrm>
          <a:prstGeom prst="diamond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10424500" y="2691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722800" y="227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0891B2"/>
                </a:solidFill>
                <a:latin typeface="Inter"/>
              </a:rPr>
              <a:t>Nov 2026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722800" y="3251600"/>
            <a:ext cx="1763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Review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722800" y="360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Post-launch assessment</a:t>
            </a:r>
          </a:p>
        </p:txBody>
      </p:sp>
      <p:sp>
        <p:nvSpPr>
          <p:cNvPr id="41" name="Diamond 40"/>
          <p:cNvSpPr/>
          <p:nvPr/>
        </p:nvSpPr>
        <p:spPr>
          <a:xfrm>
            <a:off x="10569500" y="4066600"/>
            <a:ext cx="70000" cy="70000"/>
          </a:xfrm>
          <a:prstGeom prst="diamond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Isosceles Triangle 2"/>
          <p:cNvSpPr/>
          <p:nvPr/>
        </p:nvSpPr>
        <p:spPr>
          <a:xfrm>
            <a:off x="0" y="0"/>
            <a:ext cx="12192000" cy="2057400"/>
          </a:xfrm>
          <a:prstGeom prst="triangle">
            <a:avLst/>
          </a:prstGeom>
          <a:solidFill>
            <a:srgbClr val="1B34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Isosceles Triangle 3"/>
          <p:cNvSpPr/>
          <p:nvPr/>
        </p:nvSpPr>
        <p:spPr>
          <a:xfrm rot="10800000">
            <a:off x="0" y="4800600"/>
            <a:ext cx="12192000" cy="2057400"/>
          </a:xfrm>
          <a:prstGeom prst="triangle">
            <a:avLst/>
          </a:prstGeom>
          <a:solidFill>
            <a:srgbClr val="1B35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5696000" y="2229000"/>
            <a:ext cx="800000" cy="800000"/>
          </a:xfrm>
          <a:prstGeom prst="hexagon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796000" y="23290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34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5800" y="42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8E9CAF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E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E9CAF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E9CAF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Project 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571600"/>
            <a:ext cx="3486800" cy="45292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6050000"/>
            <a:ext cx="3486800" cy="508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571600"/>
            <a:ext cx="3486800" cy="42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8" name="Connector 7"/>
          <p:cNvCxnSpPr/>
          <p:nvPr/>
        </p:nvCxnSpPr>
        <p:spPr>
          <a:xfrm>
            <a:off x="3872600" y="1571600"/>
            <a:ext cx="300000" cy="420000"/>
          </a:xfrm>
          <a:prstGeom prst="line">
            <a:avLst/>
          </a:prstGeom>
          <a:ln w="25400">
            <a:solidFill>
              <a:srgbClr val="1842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65800" y="1631600"/>
            <a:ext cx="32268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To Do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5800" y="2111600"/>
            <a:ext cx="3386800" cy="300000"/>
          </a:xfrm>
          <a:prstGeom prst="rect">
            <a:avLst/>
          </a:prstGeom>
          <a:solidFill>
            <a:srgbClr val="ECF0FB"/>
          </a:solidFill>
          <a:ln w="19050">
            <a:solidFill>
              <a:srgbClr val="1D4E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735800" y="2381600"/>
            <a:ext cx="3386800" cy="3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785800" y="2141600"/>
            <a:ext cx="3286800" cy="2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Define requirements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5800" y="2531600"/>
            <a:ext cx="3386800" cy="300000"/>
          </a:xfrm>
          <a:prstGeom prst="rect">
            <a:avLst/>
          </a:prstGeom>
          <a:solidFill>
            <a:srgbClr val="ECF0FB"/>
          </a:solidFill>
          <a:ln w="19050">
            <a:solidFill>
              <a:srgbClr val="1D4E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735800" y="2801600"/>
            <a:ext cx="3386800" cy="3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85800" y="2561600"/>
            <a:ext cx="3286800" cy="2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Design wireframes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5800" y="2951600"/>
            <a:ext cx="3386800" cy="300000"/>
          </a:xfrm>
          <a:prstGeom prst="rect">
            <a:avLst/>
          </a:prstGeom>
          <a:solidFill>
            <a:srgbClr val="ECF0FB"/>
          </a:solidFill>
          <a:ln w="19050">
            <a:solidFill>
              <a:srgbClr val="1D4E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735800" y="3221600"/>
            <a:ext cx="3386800" cy="3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85800" y="2981600"/>
            <a:ext cx="3286800" cy="2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Set up CI/CD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765800" y="6020800"/>
            <a:ext cx="3326800" cy="0"/>
          </a:xfrm>
          <a:prstGeom prst="line">
            <a:avLst/>
          </a:prstGeom>
          <a:ln w="6350">
            <a:solidFill>
              <a:srgbClr val="1D4E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352600" y="1571600"/>
            <a:ext cx="3486800" cy="45292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4352600" y="6050000"/>
            <a:ext cx="34868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4352600" y="1571600"/>
            <a:ext cx="3486800" cy="42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23" name="Connector 22"/>
          <p:cNvCxnSpPr/>
          <p:nvPr/>
        </p:nvCxnSpPr>
        <p:spPr>
          <a:xfrm>
            <a:off x="7539400" y="1571600"/>
            <a:ext cx="300000" cy="420000"/>
          </a:xfrm>
          <a:prstGeom prst="line">
            <a:avLst/>
          </a:prstGeom>
          <a:ln w="25400">
            <a:solidFill>
              <a:srgbClr val="047F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32600" y="1631600"/>
            <a:ext cx="32268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In Progress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402600" y="2111600"/>
            <a:ext cx="3386800" cy="300000"/>
          </a:xfrm>
          <a:prstGeom prst="rect">
            <a:avLst/>
          </a:prstGeom>
          <a:solidFill>
            <a:srgbClr val="EBF6F3"/>
          </a:solidFill>
          <a:ln w="190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4402600" y="2381600"/>
            <a:ext cx="3386800" cy="3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4452600" y="2141600"/>
            <a:ext cx="3286800" cy="2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API development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402600" y="2531600"/>
            <a:ext cx="3386800" cy="300000"/>
          </a:xfrm>
          <a:prstGeom prst="rect">
            <a:avLst/>
          </a:prstGeom>
          <a:solidFill>
            <a:srgbClr val="EBF6F3"/>
          </a:solidFill>
          <a:ln w="190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4402600" y="2801600"/>
            <a:ext cx="3386800" cy="3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4452600" y="2561600"/>
            <a:ext cx="3286800" cy="2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Frontend build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4432600" y="6020800"/>
            <a:ext cx="3326800" cy="0"/>
          </a:xfrm>
          <a:prstGeom prst="line">
            <a:avLst/>
          </a:prstGeom>
          <a:ln w="635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019400" y="1571600"/>
            <a:ext cx="3486800" cy="45292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ectangle 32"/>
          <p:cNvSpPr/>
          <p:nvPr/>
        </p:nvSpPr>
        <p:spPr>
          <a:xfrm>
            <a:off x="8019400" y="6050000"/>
            <a:ext cx="3486800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8019400" y="1571600"/>
            <a:ext cx="3486800" cy="42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5" name="Connector 34"/>
          <p:cNvCxnSpPr/>
          <p:nvPr/>
        </p:nvCxnSpPr>
        <p:spPr>
          <a:xfrm>
            <a:off x="11206200" y="1571600"/>
            <a:ext cx="300000" cy="420000"/>
          </a:xfrm>
          <a:prstGeom prst="line">
            <a:avLst/>
          </a:prstGeom>
          <a:ln w="25400">
            <a:solidFill>
              <a:srgbClr val="9D171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099400" y="1631600"/>
            <a:ext cx="32268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Done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069400" y="2111600"/>
            <a:ext cx="3386800" cy="300000"/>
          </a:xfrm>
          <a:prstGeom prst="rect">
            <a:avLst/>
          </a:prstGeom>
          <a:solidFill>
            <a:srgbClr val="F9ECEC"/>
          </a:solidFill>
          <a:ln w="1905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8069400" y="2381600"/>
            <a:ext cx="3386800" cy="3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8119400" y="2141600"/>
            <a:ext cx="3286800" cy="2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Project charter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069400" y="2531600"/>
            <a:ext cx="3386800" cy="300000"/>
          </a:xfrm>
          <a:prstGeom prst="rect">
            <a:avLst/>
          </a:prstGeom>
          <a:solidFill>
            <a:srgbClr val="F9ECEC"/>
          </a:solidFill>
          <a:ln w="1905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ectangle 40"/>
          <p:cNvSpPr/>
          <p:nvPr/>
        </p:nvSpPr>
        <p:spPr>
          <a:xfrm>
            <a:off x="8069400" y="2801600"/>
            <a:ext cx="3386800" cy="3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8119400" y="2561600"/>
            <a:ext cx="3286800" cy="2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Team onboarding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069400" y="2951600"/>
            <a:ext cx="3386800" cy="300000"/>
          </a:xfrm>
          <a:prstGeom prst="rect">
            <a:avLst/>
          </a:prstGeom>
          <a:solidFill>
            <a:srgbClr val="F9ECEC"/>
          </a:solidFill>
          <a:ln w="1905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ectangle 43"/>
          <p:cNvSpPr/>
          <p:nvPr/>
        </p:nvSpPr>
        <p:spPr>
          <a:xfrm>
            <a:off x="8069400" y="3221600"/>
            <a:ext cx="3386800" cy="3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8119400" y="2981600"/>
            <a:ext cx="3286800" cy="2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Architecture review</a:t>
            </a:r>
          </a:p>
        </p:txBody>
      </p:sp>
      <p:cxnSp>
        <p:nvCxnSpPr>
          <p:cNvPr id="46" name="Connector 45"/>
          <p:cNvCxnSpPr/>
          <p:nvPr/>
        </p:nvCxnSpPr>
        <p:spPr>
          <a:xfrm>
            <a:off x="8099400" y="6020800"/>
            <a:ext cx="3326800" cy="0"/>
          </a:xfrm>
          <a:prstGeom prst="line">
            <a:avLst/>
          </a:prstGeom>
          <a:ln w="635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235800" y="1671600"/>
            <a:ext cx="1933333" cy="1333333"/>
          </a:xfrm>
          <a:prstGeom prst="rect">
            <a:avLst/>
          </a:prstGeom>
          <a:solidFill>
            <a:srgbClr val="9FE3CC"/>
          </a:solidFill>
          <a:ln w="19050">
            <a:solidFill>
              <a:srgbClr val="6B72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3169133" y="1671600"/>
            <a:ext cx="1933333" cy="1333333"/>
          </a:xfrm>
          <a:prstGeom prst="rect">
            <a:avLst/>
          </a:prstGeom>
          <a:solidFill>
            <a:srgbClr val="FBD89D"/>
          </a:solidFill>
          <a:ln w="19050">
            <a:solidFill>
              <a:srgbClr val="6B72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5102466" y="1671600"/>
            <a:ext cx="1933333" cy="1333333"/>
          </a:xfrm>
          <a:prstGeom prst="rect">
            <a:avLst/>
          </a:prstGeom>
          <a:solidFill>
            <a:srgbClr val="F8B4B4"/>
          </a:solidFill>
          <a:ln w="19050">
            <a:solidFill>
              <a:srgbClr val="6B72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1235800" y="3004933"/>
            <a:ext cx="1933333" cy="1333333"/>
          </a:xfrm>
          <a:prstGeom prst="rect">
            <a:avLst/>
          </a:prstGeom>
          <a:solidFill>
            <a:srgbClr val="DBFAEC"/>
          </a:solidFill>
          <a:ln w="19050">
            <a:solidFill>
              <a:srgbClr val="6B72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3169133" y="3004933"/>
            <a:ext cx="1933333" cy="1333333"/>
          </a:xfrm>
          <a:prstGeom prst="rect">
            <a:avLst/>
          </a:prstGeom>
          <a:solidFill>
            <a:srgbClr val="FDEDB7"/>
          </a:solidFill>
          <a:ln w="19050">
            <a:solidFill>
              <a:srgbClr val="6B72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5102466" y="3004933"/>
            <a:ext cx="1933333" cy="1333333"/>
          </a:xfrm>
          <a:prstGeom prst="rect">
            <a:avLst/>
          </a:prstGeom>
          <a:solidFill>
            <a:srgbClr val="FBD89D"/>
          </a:solidFill>
          <a:ln w="19050">
            <a:solidFill>
              <a:srgbClr val="6B72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1235800" y="4338266"/>
            <a:ext cx="1933333" cy="1333333"/>
          </a:xfrm>
          <a:prstGeom prst="rect">
            <a:avLst/>
          </a:prstGeom>
          <a:solidFill>
            <a:srgbClr val="ECFDF4"/>
          </a:solidFill>
          <a:ln w="19050">
            <a:solidFill>
              <a:srgbClr val="6B72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3169133" y="4338266"/>
            <a:ext cx="1933333" cy="1333333"/>
          </a:xfrm>
          <a:prstGeom prst="rect">
            <a:avLst/>
          </a:prstGeom>
          <a:solidFill>
            <a:srgbClr val="DBFAEC"/>
          </a:solidFill>
          <a:ln w="19050">
            <a:solidFill>
              <a:srgbClr val="6B72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5102466" y="4338266"/>
            <a:ext cx="1933333" cy="1333333"/>
          </a:xfrm>
          <a:prstGeom prst="rect">
            <a:avLst/>
          </a:prstGeom>
          <a:solidFill>
            <a:srgbClr val="FDEDB7"/>
          </a:solidFill>
          <a:ln w="19050">
            <a:solidFill>
              <a:srgbClr val="6B72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1235800" y="5671600"/>
            <a:ext cx="5800000" cy="5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ctagon 14"/>
          <p:cNvSpPr/>
          <p:nvPr/>
        </p:nvSpPr>
        <p:spPr>
          <a:xfrm>
            <a:off x="5909132" y="2148266"/>
            <a:ext cx="320000" cy="320000"/>
          </a:xfrm>
          <a:prstGeom prst="octagon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800" b="1">
                <a:solidFill>
                  <a:srgbClr val="FFFFFF"/>
                </a:solidFill>
                <a:latin typeface="Inter"/>
              </a:rPr>
              <a:t>DAT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22466" y="2498266"/>
            <a:ext cx="189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E3A5F"/>
                </a:solidFill>
                <a:latin typeface="Inter"/>
              </a:rPr>
              <a:t>Data Breach</a:t>
            </a:r>
          </a:p>
        </p:txBody>
      </p:sp>
      <p:sp>
        <p:nvSpPr>
          <p:cNvPr id="17" name="Octagon 16"/>
          <p:cNvSpPr/>
          <p:nvPr/>
        </p:nvSpPr>
        <p:spPr>
          <a:xfrm>
            <a:off x="5909132" y="3481599"/>
            <a:ext cx="320000" cy="320000"/>
          </a:xfrm>
          <a:prstGeom prst="octagon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800" b="1">
                <a:solidFill>
                  <a:srgbClr val="FFFFFF"/>
                </a:solidFill>
                <a:latin typeface="Inter"/>
              </a:rPr>
              <a:t>SUP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22466" y="3831599"/>
            <a:ext cx="189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E3A5F"/>
                </a:solidFill>
                <a:latin typeface="Inter"/>
              </a:rPr>
              <a:t>Supply Chain</a:t>
            </a:r>
          </a:p>
        </p:txBody>
      </p:sp>
      <p:sp>
        <p:nvSpPr>
          <p:cNvPr id="19" name="Octagon 18"/>
          <p:cNvSpPr/>
          <p:nvPr/>
        </p:nvSpPr>
        <p:spPr>
          <a:xfrm>
            <a:off x="3975799" y="3481599"/>
            <a:ext cx="320000" cy="320000"/>
          </a:xfrm>
          <a:prstGeom prst="octagon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800" b="1">
                <a:solidFill>
                  <a:srgbClr val="FFFFFF"/>
                </a:solidFill>
                <a:latin typeface="Inter"/>
              </a:rPr>
              <a:t>COM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89133" y="3831599"/>
            <a:ext cx="189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E3A5F"/>
                </a:solidFill>
                <a:latin typeface="Inter"/>
              </a:rPr>
              <a:t>Compliance</a:t>
            </a:r>
          </a:p>
        </p:txBody>
      </p:sp>
      <p:sp>
        <p:nvSpPr>
          <p:cNvPr id="21" name="Octagon 20"/>
          <p:cNvSpPr/>
          <p:nvPr/>
        </p:nvSpPr>
        <p:spPr>
          <a:xfrm>
            <a:off x="5909132" y="3481599"/>
            <a:ext cx="320000" cy="320000"/>
          </a:xfrm>
          <a:prstGeom prst="octagon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800" b="1">
                <a:solidFill>
                  <a:srgbClr val="FFFFFF"/>
                </a:solidFill>
                <a:latin typeface="Inter"/>
              </a:rPr>
              <a:t>TAL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22466" y="3831599"/>
            <a:ext cx="189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E3A5F"/>
                </a:solidFill>
                <a:latin typeface="Inter"/>
              </a:rPr>
              <a:t>Talent</a:t>
            </a:r>
          </a:p>
        </p:txBody>
      </p:sp>
      <p:sp>
        <p:nvSpPr>
          <p:cNvPr id="23" name="Octagon 22"/>
          <p:cNvSpPr/>
          <p:nvPr/>
        </p:nvSpPr>
        <p:spPr>
          <a:xfrm>
            <a:off x="5909132" y="3481599"/>
            <a:ext cx="320000" cy="320000"/>
          </a:xfrm>
          <a:prstGeom prst="octagon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800" b="1">
                <a:solidFill>
                  <a:srgbClr val="FFFFFF"/>
                </a:solidFill>
                <a:latin typeface="Inter"/>
              </a:rPr>
              <a:t>MAR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22466" y="3831599"/>
            <a:ext cx="189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E3A5F"/>
                </a:solidFill>
                <a:latin typeface="Inter"/>
              </a:rPr>
              <a:t>Market Shift</a:t>
            </a:r>
          </a:p>
        </p:txBody>
      </p:sp>
      <p:sp>
        <p:nvSpPr>
          <p:cNvPr id="25" name="Octagon 24"/>
          <p:cNvSpPr/>
          <p:nvPr/>
        </p:nvSpPr>
        <p:spPr>
          <a:xfrm>
            <a:off x="2042466" y="4814932"/>
            <a:ext cx="320000" cy="320000"/>
          </a:xfrm>
          <a:prstGeom prst="octagon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800" b="1">
                <a:solidFill>
                  <a:srgbClr val="FFFFFF"/>
                </a:solidFill>
                <a:latin typeface="Inter"/>
              </a:rPr>
              <a:t>TEC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55800" y="5164932"/>
            <a:ext cx="189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E3A5F"/>
                </a:solidFill>
                <a:latin typeface="Inter"/>
              </a:rPr>
              <a:t>Technology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35800" y="5751600"/>
            <a:ext cx="58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E3A5F"/>
                </a:solidFill>
                <a:latin typeface="Inter"/>
              </a:rPr>
              <a:t>Likelihood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1435800" y="5731600"/>
            <a:ext cx="5400000" cy="0"/>
          </a:xfrm>
          <a:prstGeom prst="line">
            <a:avLst/>
          </a:prstGeom>
          <a:ln w="127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35800" y="3521600"/>
            <a:ext cx="45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E3A5F"/>
                </a:solidFill>
                <a:latin typeface="Inter"/>
              </a:rPr>
              <a:t>Impact</a:t>
            </a:r>
          </a:p>
        </p:txBody>
      </p:sp>
      <p:cxnSp>
        <p:nvCxnSpPr>
          <p:cNvPr id="30" name="Connector 29"/>
          <p:cNvCxnSpPr/>
          <p:nvPr/>
        </p:nvCxnSpPr>
        <p:spPr>
          <a:xfrm flipV="1">
            <a:off x="1175800" y="1871600"/>
            <a:ext cx="0" cy="3600000"/>
          </a:xfrm>
          <a:prstGeom prst="line">
            <a:avLst/>
          </a:prstGeom>
          <a:ln w="127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35800" y="1421600"/>
            <a:ext cx="1933333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Low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169133" y="1421600"/>
            <a:ext cx="1933333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Med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02466" y="1421600"/>
            <a:ext cx="1933333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High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5800" y="1671600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High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5800" y="3004933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Med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5800" y="4338266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Low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35800" y="1571600"/>
            <a:ext cx="20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1E3A5F"/>
                </a:solidFill>
                <a:latin typeface="Inter"/>
              </a:rPr>
              <a:t>Severity</a:t>
            </a:r>
          </a:p>
        </p:txBody>
      </p:sp>
      <p:sp>
        <p:nvSpPr>
          <p:cNvPr id="38" name="Octagon 37"/>
          <p:cNvSpPr/>
          <p:nvPr/>
        </p:nvSpPr>
        <p:spPr>
          <a:xfrm>
            <a:off x="7455800" y="1891600"/>
            <a:ext cx="160000" cy="160000"/>
          </a:xfrm>
          <a:prstGeom prst="octagon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7715800" y="1871600"/>
            <a:ext cx="150000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E3A5F"/>
                </a:solidFill>
                <a:latin typeface="Inter"/>
              </a:rPr>
              <a:t>Low</a:t>
            </a:r>
          </a:p>
        </p:txBody>
      </p:sp>
      <p:sp>
        <p:nvSpPr>
          <p:cNvPr id="40" name="Octagon 39"/>
          <p:cNvSpPr/>
          <p:nvPr/>
        </p:nvSpPr>
        <p:spPr>
          <a:xfrm>
            <a:off x="7455800" y="2311600"/>
            <a:ext cx="160000" cy="160000"/>
          </a:xfrm>
          <a:prstGeom prst="octagon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7715800" y="2291600"/>
            <a:ext cx="150000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E3A5F"/>
                </a:solidFill>
                <a:latin typeface="Inter"/>
              </a:rPr>
              <a:t>Medium</a:t>
            </a:r>
          </a:p>
        </p:txBody>
      </p:sp>
      <p:sp>
        <p:nvSpPr>
          <p:cNvPr id="42" name="Octagon 41"/>
          <p:cNvSpPr/>
          <p:nvPr/>
        </p:nvSpPr>
        <p:spPr>
          <a:xfrm>
            <a:off x="7455800" y="2731600"/>
            <a:ext cx="160000" cy="160000"/>
          </a:xfrm>
          <a:prstGeom prst="octagon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7715800" y="2711600"/>
            <a:ext cx="150000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E3A5F"/>
                </a:solidFill>
                <a:latin typeface="Inter"/>
              </a:rPr>
              <a:t>High</a:t>
            </a:r>
          </a:p>
        </p:txBody>
      </p:sp>
      <p:sp>
        <p:nvSpPr>
          <p:cNvPr id="44" name="Octagon 43"/>
          <p:cNvSpPr/>
          <p:nvPr/>
        </p:nvSpPr>
        <p:spPr>
          <a:xfrm>
            <a:off x="7455800" y="3151600"/>
            <a:ext cx="160000" cy="160000"/>
          </a:xfrm>
          <a:prstGeom prst="octagon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7715800" y="3131600"/>
            <a:ext cx="150000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E3A5F"/>
                </a:solidFill>
                <a:latin typeface="Inter"/>
              </a:rPr>
              <a:t>Critical</a:t>
            </a:r>
          </a:p>
        </p:txBody>
      </p:sp>
      <p:sp>
        <p:nvSpPr>
          <p:cNvPr id="46" name="Rectangle 4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Isosceles Triangle 2"/>
          <p:cNvSpPr/>
          <p:nvPr/>
        </p:nvSpPr>
        <p:spPr>
          <a:xfrm>
            <a:off x="0" y="0"/>
            <a:ext cx="12192000" cy="2057400"/>
          </a:xfrm>
          <a:prstGeom prst="triangle">
            <a:avLst/>
          </a:prstGeom>
          <a:solidFill>
            <a:srgbClr val="1B34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Isosceles Triangle 3"/>
          <p:cNvSpPr/>
          <p:nvPr/>
        </p:nvSpPr>
        <p:spPr>
          <a:xfrm rot="10800000">
            <a:off x="0" y="4800600"/>
            <a:ext cx="12192000" cy="2057400"/>
          </a:xfrm>
          <a:prstGeom prst="triangle">
            <a:avLst/>
          </a:prstGeom>
          <a:solidFill>
            <a:srgbClr val="1B35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5696000" y="2229000"/>
            <a:ext cx="800000" cy="800000"/>
          </a:xfrm>
          <a:prstGeom prst="hexagon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796000" y="23290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34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Deliverables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5800" y="42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8E9CAF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E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E9CAF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E9CAF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210200" cy="45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5920800"/>
            <a:ext cx="5210200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E3A5F"/>
                </a:solidFill>
                <a:latin typeface="Inter"/>
              </a:rPr>
              <a:t>Short-Term Goals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9" name="Rectangle 8"/>
          <p:cNvSpPr/>
          <p:nvPr/>
        </p:nvSpPr>
        <p:spPr>
          <a:xfrm>
            <a:off x="6296000" y="1471600"/>
            <a:ext cx="5210200" cy="45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296000" y="5920800"/>
            <a:ext cx="5210200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E3A5F"/>
                </a:solidFill>
                <a:latin typeface="Inter"/>
              </a:rPr>
              <a:t>Long-Term Vision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3406800" cy="4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5620800"/>
            <a:ext cx="3406800" cy="508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Transportation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Roads, bridges, rail, and ports that keep the nation's economy moving.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1D4E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392600" y="1471600"/>
            <a:ext cx="3406800" cy="4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4392600" y="5620800"/>
            <a:ext cx="34068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Water Systems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Clean water delivery and flood protection for communities nationwide.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099400" y="1471600"/>
            <a:ext cx="3406800" cy="4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8099400" y="5620800"/>
            <a:ext cx="3406800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Digital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Broadband expansion and smart infrastructure connecting rural and urban America.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828800" y="1629000"/>
            <a:ext cx="8534400" cy="3600000"/>
          </a:xfrm>
          <a:prstGeom prst="rect">
            <a:avLst/>
          </a:prstGeom>
          <a:noFill/>
          <a:ln w="3175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1908800" y="1709000"/>
            <a:ext cx="8374400" cy="3440000"/>
          </a:xfrm>
          <a:prstGeom prst="rect">
            <a:avLst/>
          </a:prstGeom>
          <a:noFill/>
          <a:ln w="9525">
            <a:solidFill>
              <a:srgbClr val="DC8D8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Diamond 4"/>
          <p:cNvSpPr/>
          <p:nvPr/>
        </p:nvSpPr>
        <p:spPr>
          <a:xfrm>
            <a:off x="1748800" y="1549000"/>
            <a:ext cx="160000" cy="1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Diamond 5"/>
          <p:cNvSpPr/>
          <p:nvPr/>
        </p:nvSpPr>
        <p:spPr>
          <a:xfrm>
            <a:off x="10283200" y="1549000"/>
            <a:ext cx="160000" cy="1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Diamond 6"/>
          <p:cNvSpPr/>
          <p:nvPr/>
        </p:nvSpPr>
        <p:spPr>
          <a:xfrm>
            <a:off x="1748800" y="5149000"/>
            <a:ext cx="160000" cy="1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Diamond 7"/>
          <p:cNvSpPr/>
          <p:nvPr/>
        </p:nvSpPr>
        <p:spPr>
          <a:xfrm>
            <a:off x="10283200" y="5149000"/>
            <a:ext cx="160000" cy="1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2128800" y="2129000"/>
            <a:ext cx="79344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1">
                <a:solidFill>
                  <a:srgbClr val="1E3A5F"/>
                </a:solidFill>
                <a:latin typeface="Inter"/>
              </a:rPr>
              <a:t>Public infrastructure is the foundation of national prosperity. Every bridge, every mile of broadband, every water treatment plant is an investment in our shared future.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96000" y="4129000"/>
            <a:ext cx="2000000" cy="0"/>
          </a:xfrm>
          <a:prstGeom prst="line">
            <a:avLst/>
          </a:prstGeom>
          <a:ln w="254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28800" y="4379000"/>
            <a:ext cx="7934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E3A5F"/>
                </a:solidFill>
                <a:latin typeface="Inter"/>
              </a:rPr>
              <a:t>Agency Director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28800" y="4729000"/>
            <a:ext cx="7934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Congressional Testimony, 2025</a:t>
            </a:r>
          </a:p>
        </p:txBody>
      </p:sp>
      <p:sp>
        <p:nvSpPr>
          <p:cNvPr id="13" name="Hexagon 12"/>
          <p:cNvSpPr/>
          <p:nvPr/>
        </p:nvSpPr>
        <p:spPr>
          <a:xfrm>
            <a:off x="685800" y="885800"/>
            <a:ext cx="400000" cy="400000"/>
          </a:xfrm>
          <a:prstGeom prst="hexagon">
            <a:avLst/>
          </a:prstGeom>
          <a:solidFill>
            <a:srgbClr val="F4DC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Hexagon 13"/>
          <p:cNvSpPr/>
          <p:nvPr/>
        </p:nvSpPr>
        <p:spPr>
          <a:xfrm>
            <a:off x="10956200" y="5422200"/>
            <a:ext cx="500000" cy="500000"/>
          </a:xfrm>
          <a:prstGeom prst="hexagon">
            <a:avLst/>
          </a:prstGeom>
          <a:solidFill>
            <a:srgbClr val="F4DC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21600"/>
            <a:ext cx="3473466" cy="9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2270800"/>
            <a:ext cx="3473466" cy="508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E3A5F"/>
                </a:solidFill>
                <a:latin typeface="Inter"/>
              </a:rPr>
              <a:t>$850M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Revenue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9266" y="1421600"/>
            <a:ext cx="3473466" cy="9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59266" y="2270800"/>
            <a:ext cx="3473466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E3A5F"/>
                </a:solidFill>
                <a:latin typeface="Inter"/>
              </a:rPr>
              <a:t>2,500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Employees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32732" y="1421600"/>
            <a:ext cx="3473466" cy="9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032732" y="2270800"/>
            <a:ext cx="3473466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E3A5F"/>
                </a:solidFill>
                <a:latin typeface="Inter"/>
              </a:rPr>
              <a:t>98%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17" name="Chart 16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E3A5F"/>
                </a:solidFill>
                <a:latin typeface="Inter"/>
              </a:rPr>
              <a:t>Project Completion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Phase 1: Discovery  (100%)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1DB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DEA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Phase 3: Testing  (45%)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1D1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E3A5F"/>
                </a:solidFill>
                <a:latin typeface="Inter"/>
              </a:rPr>
              <a:t>Phase 4: Deployment  (15%)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51600"/>
            <a:ext cx="3486800" cy="215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3556800"/>
            <a:ext cx="3486800" cy="508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200" y="1671600"/>
            <a:ext cx="320000" cy="32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5800" y="2191600"/>
            <a:ext cx="336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ANALYTICS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5800" y="2571600"/>
            <a:ext cx="3326800" cy="95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Real-time data insights and reporting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785800" y="3487600"/>
            <a:ext cx="3286800" cy="0"/>
          </a:xfrm>
          <a:prstGeom prst="line">
            <a:avLst/>
          </a:prstGeom>
          <a:ln w="9525">
            <a:solidFill>
              <a:srgbClr val="1D4E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352600" y="1451600"/>
            <a:ext cx="3486800" cy="215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352600" y="3556800"/>
            <a:ext cx="34868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3" name="Picture 12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000" y="1671600"/>
            <a:ext cx="320000" cy="32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12600" y="2191600"/>
            <a:ext cx="336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SECURITY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32600" y="2571600"/>
            <a:ext cx="3326800" cy="95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cxnSp>
        <p:nvCxnSpPr>
          <p:cNvPr id="16" name="Connector 15"/>
          <p:cNvCxnSpPr/>
          <p:nvPr/>
        </p:nvCxnSpPr>
        <p:spPr>
          <a:xfrm>
            <a:off x="4452600" y="3487600"/>
            <a:ext cx="3286800" cy="0"/>
          </a:xfrm>
          <a:prstGeom prst="line">
            <a:avLst/>
          </a:prstGeom>
          <a:ln w="9525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019400" y="1451600"/>
            <a:ext cx="3486800" cy="215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8019400" y="3556800"/>
            <a:ext cx="3486800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9" name="Picture 18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2800" y="1671600"/>
            <a:ext cx="320000" cy="320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79400" y="2191600"/>
            <a:ext cx="336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GLOBAL REACH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99400" y="2571600"/>
            <a:ext cx="3326800" cy="95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Operations in 40+ countries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8119400" y="3487600"/>
            <a:ext cx="3286800" cy="0"/>
          </a:xfrm>
          <a:prstGeom prst="line">
            <a:avLst/>
          </a:prstGeom>
          <a:ln w="9525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85800" y="3787600"/>
            <a:ext cx="3486800" cy="215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685800" y="5892800"/>
            <a:ext cx="348680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5" name="Picture 24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200" y="4007600"/>
            <a:ext cx="320000" cy="32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45800" y="4527600"/>
            <a:ext cx="336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PERFORMANCE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5800" y="4907600"/>
            <a:ext cx="3326800" cy="95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Sub-50ms response times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785800" y="5823600"/>
            <a:ext cx="3286800" cy="0"/>
          </a:xfrm>
          <a:prstGeom prst="line">
            <a:avLst/>
          </a:prstGeom>
          <a:ln w="9525">
            <a:solidFill>
              <a:srgbClr val="7C3A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352600" y="3787600"/>
            <a:ext cx="3486800" cy="215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4352600" y="5892800"/>
            <a:ext cx="3486800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1" name="Picture 30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6000" y="4007600"/>
            <a:ext cx="320000" cy="3200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412600" y="4527600"/>
            <a:ext cx="336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32600" y="4907600"/>
            <a:ext cx="3326800" cy="95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2,500+ professionals worldwide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4452600" y="5823600"/>
            <a:ext cx="3286800" cy="0"/>
          </a:xfrm>
          <a:prstGeom prst="line">
            <a:avLst/>
          </a:prstGeom>
          <a:ln w="9525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8019400" y="3787600"/>
            <a:ext cx="3486800" cy="215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8019400" y="5892800"/>
            <a:ext cx="3486800" cy="508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7" name="Picture 36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2800" y="4007600"/>
            <a:ext cx="320000" cy="320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079400" y="4527600"/>
            <a:ext cx="336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E3A5F"/>
                </a:solidFill>
                <a:latin typeface="Inter"/>
              </a:rPr>
              <a:t>AWARDS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099400" y="4907600"/>
            <a:ext cx="3326800" cy="95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Industry recognition and accolades</a:t>
            </a:r>
          </a:p>
        </p:txBody>
      </p:sp>
      <p:cxnSp>
        <p:nvCxnSpPr>
          <p:cNvPr id="40" name="Connector 39"/>
          <p:cNvCxnSpPr/>
          <p:nvPr/>
        </p:nvCxnSpPr>
        <p:spPr>
          <a:xfrm>
            <a:off x="8119400" y="5823600"/>
            <a:ext cx="3286800" cy="0"/>
          </a:xfrm>
          <a:prstGeom prst="line">
            <a:avLst/>
          </a:prstGeom>
          <a:ln w="9525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985800" y="1571600"/>
            <a:ext cx="0" cy="3150000"/>
          </a:xfrm>
          <a:prstGeom prst="line">
            <a:avLst/>
          </a:prstGeom>
          <a:ln w="3175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885800" y="1471600"/>
            <a:ext cx="200000" cy="2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485800" y="1371600"/>
            <a:ext cx="8500000" cy="85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1485800" y="2170800"/>
            <a:ext cx="8500000" cy="508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68580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E3A5F"/>
                </a:solidFill>
                <a:latin typeface="Inter"/>
              </a:rPr>
              <a:t>Finalize Strategy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580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1D4ED8"/>
                </a:solidFill>
                <a:latin typeface="Inter"/>
              </a:rPr>
              <a:t>Executive Team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580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Mar 2026</a:t>
            </a:r>
          </a:p>
        </p:txBody>
      </p:sp>
      <p:sp>
        <p:nvSpPr>
          <p:cNvPr id="13" name="Oval 12"/>
          <p:cNvSpPr/>
          <p:nvPr/>
        </p:nvSpPr>
        <p:spPr>
          <a:xfrm>
            <a:off x="885800" y="2521600"/>
            <a:ext cx="200000" cy="2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1485800" y="2421600"/>
            <a:ext cx="8500000" cy="85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1485800" y="3220800"/>
            <a:ext cx="85000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685800" y="24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E3A5F"/>
                </a:solidFill>
                <a:latin typeface="Inter"/>
              </a:rPr>
              <a:t>Launch Phase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5800" y="27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85800" y="24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059669"/>
                </a:solidFill>
                <a:latin typeface="Inter"/>
              </a:rPr>
              <a:t>Product &amp; Engineering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5800" y="27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Apr 2026</a:t>
            </a:r>
          </a:p>
        </p:txBody>
      </p:sp>
      <p:sp>
        <p:nvSpPr>
          <p:cNvPr id="20" name="Oval 19"/>
          <p:cNvSpPr/>
          <p:nvPr/>
        </p:nvSpPr>
        <p:spPr>
          <a:xfrm>
            <a:off x="885800" y="3571600"/>
            <a:ext cx="200000" cy="2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1485800" y="3471600"/>
            <a:ext cx="8500000" cy="85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1485800" y="4270800"/>
            <a:ext cx="8500000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685800" y="35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E3A5F"/>
                </a:solidFill>
                <a:latin typeface="Inter"/>
              </a:rPr>
              <a:t>Expand Sales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85800" y="38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85800" y="35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B91C1C"/>
                </a:solidFill>
                <a:latin typeface="Inter"/>
              </a:rPr>
              <a:t>VP Sales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85800" y="38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May 2026</a:t>
            </a:r>
          </a:p>
        </p:txBody>
      </p:sp>
      <p:sp>
        <p:nvSpPr>
          <p:cNvPr id="27" name="Oval 26"/>
          <p:cNvSpPr/>
          <p:nvPr/>
        </p:nvSpPr>
        <p:spPr>
          <a:xfrm>
            <a:off x="885800" y="4621600"/>
            <a:ext cx="200000" cy="2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1485800" y="4521600"/>
            <a:ext cx="8500000" cy="85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1485800" y="5320800"/>
            <a:ext cx="850000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685800" y="45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E3A5F"/>
                </a:solidFill>
                <a:latin typeface="Inter"/>
              </a:rPr>
              <a:t>Review &amp; Iterate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85800" y="48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85800" y="45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7C3AED"/>
                </a:solidFill>
                <a:latin typeface="Inter"/>
              </a:rPr>
              <a:t>All Departments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85800" y="48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Jun 2026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Isosceles Triangle 2"/>
          <p:cNvSpPr/>
          <p:nvPr/>
        </p:nvSpPr>
        <p:spPr>
          <a:xfrm>
            <a:off x="8692000" y="0"/>
            <a:ext cx="3500000" cy="6858000"/>
          </a:xfrm>
          <a:prstGeom prst="triangle">
            <a:avLst/>
          </a:prstGeom>
          <a:solidFill>
            <a:srgbClr val="1B35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Isosceles Triangle 3"/>
          <p:cNvSpPr/>
          <p:nvPr/>
        </p:nvSpPr>
        <p:spPr>
          <a:xfrm>
            <a:off x="0" y="4858000"/>
            <a:ext cx="2500000" cy="2000000"/>
          </a:xfrm>
          <a:prstGeom prst="triangle">
            <a:avLst/>
          </a:prstGeom>
          <a:solidFill>
            <a:srgbClr val="1C36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10642000" y="850000"/>
            <a:ext cx="700000" cy="700000"/>
          </a:xfrm>
          <a:prstGeom prst="hexagon">
            <a:avLst/>
          </a:prstGeom>
          <a:solidFill>
            <a:srgbClr val="CA545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Hexagon 5"/>
          <p:cNvSpPr/>
          <p:nvPr/>
        </p:nvSpPr>
        <p:spPr>
          <a:xfrm>
            <a:off x="10092000" y="1800000"/>
            <a:ext cx="400000" cy="400000"/>
          </a:xfrm>
          <a:prstGeom prst="hexagon">
            <a:avLst/>
          </a:prstGeom>
          <a:solidFill>
            <a:srgbClr val="C33E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Diamond 6"/>
          <p:cNvSpPr/>
          <p:nvPr/>
        </p:nvSpPr>
        <p:spPr>
          <a:xfrm>
            <a:off x="705800" y="1391600"/>
            <a:ext cx="160000" cy="1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35800" y="1371600"/>
            <a:ext cx="73152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Building America's
Future Together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35800" y="2971600"/>
            <a:ext cx="2500000" cy="6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035800" y="3171600"/>
            <a:ext cx="7315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99A6B7"/>
                </a:solidFill>
                <a:latin typeface="Inter"/>
              </a:rPr>
              <a:t>Learn about partnership opportunities, grant programs, and public comment periods.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5800" y="3871600"/>
            <a:ext cx="3440133" cy="800000"/>
          </a:xfrm>
          <a:prstGeom prst="rect">
            <a:avLst/>
          </a:prstGeom>
          <a:solidFill>
            <a:srgbClr val="30496B"/>
          </a:solidFill>
          <a:ln w="12700">
            <a:solidFill>
              <a:srgbClr val="4B61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85800" y="4621600"/>
            <a:ext cx="3440133" cy="50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835800" y="4021600"/>
            <a:ext cx="314013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B91C1C"/>
                </a:solidFill>
                <a:latin typeface="Inter"/>
              </a:rPr>
              <a:t>EMAIL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5800" y="4291600"/>
            <a:ext cx="3140133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FFFFFF"/>
                </a:solidFill>
                <a:latin typeface="Inter"/>
              </a:rPr>
              <a:t>contact@company.com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75933" y="3871600"/>
            <a:ext cx="3440133" cy="800000"/>
          </a:xfrm>
          <a:prstGeom prst="rect">
            <a:avLst/>
          </a:prstGeom>
          <a:solidFill>
            <a:srgbClr val="30496B"/>
          </a:solidFill>
          <a:ln w="12700">
            <a:solidFill>
              <a:srgbClr val="4B61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4375933" y="4621600"/>
            <a:ext cx="3440133" cy="5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525933" y="4021600"/>
            <a:ext cx="314013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B91C1C"/>
                </a:solidFill>
                <a:latin typeface="Inter"/>
              </a:rPr>
              <a:t>PHONE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25933" y="4291600"/>
            <a:ext cx="3140133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FFFFFF"/>
                </a:solidFill>
                <a:latin typeface="Inter"/>
              </a:rPr>
              <a:t>+1 (555) 123-4567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66066" y="3871600"/>
            <a:ext cx="3440133" cy="800000"/>
          </a:xfrm>
          <a:prstGeom prst="rect">
            <a:avLst/>
          </a:prstGeom>
          <a:solidFill>
            <a:srgbClr val="30496B"/>
          </a:solidFill>
          <a:ln w="12700">
            <a:solidFill>
              <a:srgbClr val="4B61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8066066" y="4621600"/>
            <a:ext cx="3440133" cy="5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8216066" y="4021600"/>
            <a:ext cx="314013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B91C1C"/>
                </a:solidFill>
                <a:latin typeface="Inter"/>
              </a:rPr>
              <a:t>WEB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16066" y="4291600"/>
            <a:ext cx="3140133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FFFFFF"/>
                </a:solidFill>
                <a:latin typeface="Inter"/>
              </a:rPr>
              <a:t>www.company.com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E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E9CAF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E9CAF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260200" cy="4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5620800"/>
            <a:ext cx="5260200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85800" y="1721600"/>
            <a:ext cx="476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E3A5F"/>
                </a:solidFill>
                <a:latin typeface="Inter"/>
              </a:rPr>
              <a:t>Our Mission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5800" y="2221600"/>
            <a:ext cx="47602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The National Infrastructure Agency is responsible for planning, building, and maintaining critical public infrastructure that serves 120 million citizens.
We are committed to transparency, efficiency, and equitable service delivery.</a:t>
            </a:r>
          </a:p>
        </p:txBody>
      </p:sp>
      <p:sp>
        <p:nvSpPr>
          <p:cNvPr id="9" name="Rectangle 8"/>
          <p:cNvSpPr/>
          <p:nvPr/>
        </p:nvSpPr>
        <p:spPr>
          <a:xfrm>
            <a:off x="6246000" y="1471600"/>
            <a:ext cx="2530100" cy="20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246000" y="3420800"/>
            <a:ext cx="2530100" cy="508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7331050" y="1791600"/>
            <a:ext cx="360000" cy="360000"/>
          </a:xfrm>
          <a:prstGeom prst="ellipse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460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E3A5F"/>
                </a:solidFill>
                <a:latin typeface="Inter"/>
              </a:rPr>
              <a:t>1962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460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Established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976100" y="1471600"/>
            <a:ext cx="2530100" cy="20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8976100" y="3420800"/>
            <a:ext cx="25301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061150" y="1791600"/>
            <a:ext cx="360000" cy="3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90761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E3A5F"/>
                </a:solidFill>
                <a:latin typeface="Inter"/>
              </a:rPr>
              <a:t>42,000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761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Employees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46000" y="3671600"/>
            <a:ext cx="2530100" cy="20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6246000" y="5620800"/>
            <a:ext cx="2530100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7331050" y="3991600"/>
            <a:ext cx="360000" cy="36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3460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E3A5F"/>
                </a:solidFill>
                <a:latin typeface="Inter"/>
              </a:rPr>
              <a:t>$18.5B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460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Annual Budget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76100" y="3671600"/>
            <a:ext cx="2530100" cy="20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8976100" y="5620800"/>
            <a:ext cx="253010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0061150" y="3991600"/>
            <a:ext cx="360000" cy="3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0761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E3A5F"/>
                </a:solidFill>
                <a:latin typeface="Inter"/>
              </a:rPr>
              <a:t>2,400+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761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Projects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Isosceles Triangle 2"/>
          <p:cNvSpPr/>
          <p:nvPr/>
        </p:nvSpPr>
        <p:spPr>
          <a:xfrm>
            <a:off x="9192000" y="0"/>
            <a:ext cx="3000000" cy="6858000"/>
          </a:xfrm>
          <a:prstGeom prst="triangle">
            <a:avLst/>
          </a:prstGeom>
          <a:solidFill>
            <a:srgbClr val="BE2E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Hexagon 3"/>
          <p:cNvSpPr/>
          <p:nvPr/>
        </p:nvSpPr>
        <p:spPr>
          <a:xfrm>
            <a:off x="785800" y="1085800"/>
            <a:ext cx="400000" cy="400000"/>
          </a:xfrm>
          <a:prstGeom prst="hexagon">
            <a:avLst/>
          </a:prstGeom>
          <a:solidFill>
            <a:srgbClr val="F4DC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10856200" y="5222200"/>
            <a:ext cx="500000" cy="500000"/>
          </a:xfrm>
          <a:prstGeom prst="hexagon">
            <a:avLst/>
          </a:prstGeom>
          <a:solidFill>
            <a:srgbClr val="F6E3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Diamond 5"/>
          <p:cNvSpPr/>
          <p:nvPr/>
        </p:nvSpPr>
        <p:spPr>
          <a:xfrm>
            <a:off x="705800" y="820000"/>
            <a:ext cx="160000" cy="160000"/>
          </a:xfrm>
          <a:prstGeom prst="diamond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35800" y="700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1E3A5F"/>
                </a:solidFill>
                <a:latin typeface="Inter"/>
              </a:rPr>
              <a:t>Thank You</a:t>
            </a:r>
          </a:p>
        </p:txBody>
      </p:sp>
      <p:sp>
        <p:nvSpPr>
          <p:cNvPr id="8" name="Rectangle 7"/>
          <p:cNvSpPr/>
          <p:nvPr/>
        </p:nvSpPr>
        <p:spPr>
          <a:xfrm>
            <a:off x="1035800" y="1600000"/>
            <a:ext cx="2000000" cy="5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035800" y="1800000"/>
            <a:ext cx="101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We look forward to our continued collaboration.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800" y="2500000"/>
            <a:ext cx="2555100" cy="1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685800" y="3645000"/>
            <a:ext cx="2555100" cy="550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268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0" i="0">
                <a:solidFill>
                  <a:srgbClr val="B91C1C"/>
                </a:solidFill>
                <a:latin typeface="Inter"/>
              </a:rPr>
              <a:t>✉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" y="3020000"/>
            <a:ext cx="25551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EMAIL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327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contact@company.com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40900" y="2500000"/>
            <a:ext cx="2555100" cy="1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3440900" y="3645000"/>
            <a:ext cx="2555100" cy="55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3440900" y="268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0" i="0">
                <a:solidFill>
                  <a:srgbClr val="B91C1C"/>
                </a:solidFill>
                <a:latin typeface="Inter"/>
              </a:rPr>
              <a:t>☎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40900" y="3020000"/>
            <a:ext cx="25551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PHONE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40900" y="327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+1 (555) 123-4567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196000" y="2500000"/>
            <a:ext cx="2555100" cy="1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6196000" y="3645000"/>
            <a:ext cx="2555100" cy="55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196000" y="268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0" i="0">
                <a:solidFill>
                  <a:srgbClr val="B91C1C"/>
                </a:solidFill>
                <a:latin typeface="Inter"/>
              </a:rPr>
              <a:t>⌂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96000" y="3020000"/>
            <a:ext cx="25551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WEBSITE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96000" y="327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www.company.com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951100" y="2500000"/>
            <a:ext cx="2555100" cy="1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8951100" y="3645000"/>
            <a:ext cx="2555100" cy="55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951100" y="268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0" i="0">
                <a:solidFill>
                  <a:srgbClr val="B91C1C"/>
                </a:solidFill>
                <a:latin typeface="Inter"/>
              </a:rPr>
              <a:t>⚑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51100" y="3020000"/>
            <a:ext cx="25551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LOCATION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51100" y="327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E3A5F"/>
                </a:solidFill>
                <a:latin typeface="Inter"/>
              </a:rPr>
              <a:t>New York, NY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5800" y="61580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713350" y="1621600"/>
            <a:ext cx="500000" cy="5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133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Public Trust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earn confidence through transparent operations and accountable leadership.</a:t>
            </a:r>
          </a:p>
        </p:txBody>
      </p:sp>
      <p:sp>
        <p:nvSpPr>
          <p:cNvPr id="9" name="Oval 8"/>
          <p:cNvSpPr/>
          <p:nvPr/>
        </p:nvSpPr>
        <p:spPr>
          <a:xfrm>
            <a:off x="4468450" y="1621600"/>
            <a:ext cx="500000" cy="5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84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409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Equity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09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ensure infrastructure investments serve all communities fairly.</a:t>
            </a:r>
          </a:p>
        </p:txBody>
      </p:sp>
      <p:sp>
        <p:nvSpPr>
          <p:cNvPr id="13" name="Oval 12"/>
          <p:cNvSpPr/>
          <p:nvPr/>
        </p:nvSpPr>
        <p:spPr>
          <a:xfrm>
            <a:off x="7223550" y="1621600"/>
            <a:ext cx="500000" cy="5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35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60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Safety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60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maintain the highest safety standards to protect workers and the public.</a:t>
            </a:r>
          </a:p>
        </p:txBody>
      </p:sp>
      <p:sp>
        <p:nvSpPr>
          <p:cNvPr id="17" name="Oval 16"/>
          <p:cNvSpPr/>
          <p:nvPr/>
        </p:nvSpPr>
        <p:spPr>
          <a:xfrm>
            <a:off x="9978650" y="1621600"/>
            <a:ext cx="500000" cy="5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9786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11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Efficiency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011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maximize the impact of every taxpayer dollar invested.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2555100" cy="4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663350" y="1671600"/>
            <a:ext cx="600000" cy="600000"/>
          </a:xfrm>
          <a:prstGeom prst="ellipse">
            <a:avLst/>
          </a:prstGeom>
          <a:solidFill>
            <a:srgbClr val="EFF6FF"/>
          </a:solidFill>
          <a:ln w="2540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6633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Jane Smith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91C1C"/>
                </a:solidFill>
                <a:latin typeface="Inter"/>
              </a:rPr>
              <a:t>Chief Executive Officer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1324575" y="3171600"/>
            <a:ext cx="127755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58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20+ years in executive leadership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40900" y="1471600"/>
            <a:ext cx="2555100" cy="4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4418450" y="1671600"/>
            <a:ext cx="600000" cy="600000"/>
          </a:xfrm>
          <a:prstGeom prst="ellipse">
            <a:avLst/>
          </a:prstGeom>
          <a:solidFill>
            <a:srgbClr val="EFF6FF"/>
          </a:solidFill>
          <a:ln w="2540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4184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909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John Davis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909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91C1C"/>
                </a:solidFill>
                <a:latin typeface="Inter"/>
              </a:rPr>
              <a:t>Chief Financial Officer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079675" y="3171600"/>
            <a:ext cx="127755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209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Former VP at Fortune 100 firm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96000" y="1471600"/>
            <a:ext cx="2555100" cy="4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7173550" y="1671600"/>
            <a:ext cx="600000" cy="600000"/>
          </a:xfrm>
          <a:prstGeom prst="ellipse">
            <a:avLst/>
          </a:prstGeom>
          <a:solidFill>
            <a:srgbClr val="EFF6FF"/>
          </a:solidFill>
          <a:ln w="2540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1735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460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Sarah Chen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60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91C1C"/>
                </a:solidFill>
                <a:latin typeface="Inter"/>
              </a:rPr>
              <a:t>Chief Technology Officer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6834775" y="3171600"/>
            <a:ext cx="127755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760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Pioneer in AI/ML solutions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951100" y="1471600"/>
            <a:ext cx="2555100" cy="4200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9928650" y="1671600"/>
            <a:ext cx="600000" cy="600000"/>
          </a:xfrm>
          <a:prstGeom prst="ellipse">
            <a:avLst/>
          </a:prstGeom>
          <a:solidFill>
            <a:srgbClr val="EFF6FF"/>
          </a:solidFill>
          <a:ln w="2540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99286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011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E3A5F"/>
                </a:solidFill>
                <a:latin typeface="Inter"/>
              </a:rPr>
              <a:t>Michael Brown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011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91C1C"/>
                </a:solidFill>
                <a:latin typeface="Inter"/>
              </a:rPr>
              <a:t>Chief Operating Officer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9589875" y="3171600"/>
            <a:ext cx="1277550" cy="0"/>
          </a:xfrm>
          <a:prstGeom prst="line">
            <a:avLst/>
          </a:prstGeom>
          <a:ln w="9525">
            <a:solidFill>
              <a:srgbClr val="EFF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0311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Operations excellence expert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3473466" cy="213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3556800"/>
            <a:ext cx="3473466" cy="50800"/>
          </a:xfrm>
          <a:prstGeom prst="rect">
            <a:avLst/>
          </a:prstGeom>
          <a:solidFill>
            <a:srgbClr val="1D4E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E3A5F"/>
                </a:solidFill>
                <a:latin typeface="Inter"/>
              </a:rPr>
              <a:t>$18.5B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5800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Annual Budget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9266" y="1471600"/>
            <a:ext cx="3473466" cy="213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59266" y="3556800"/>
            <a:ext cx="3473466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59266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E3A5F"/>
                </a:solidFill>
                <a:latin typeface="Inter"/>
              </a:rPr>
              <a:t>42,000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59266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Federal Employees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32732" y="1471600"/>
            <a:ext cx="3473466" cy="213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032732" y="3556800"/>
            <a:ext cx="3473466" cy="508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132732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E3A5F"/>
                </a:solidFill>
                <a:latin typeface="Inter"/>
              </a:rPr>
              <a:t>2,400+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32732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Active Projects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3807600"/>
            <a:ext cx="3473466" cy="213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85800" y="5892800"/>
            <a:ext cx="3473466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5800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E3A5F"/>
                </a:solidFill>
                <a:latin typeface="Inter"/>
              </a:rPr>
              <a:t>120M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5800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Citizens Served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59266" y="3807600"/>
            <a:ext cx="3473466" cy="213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4359266" y="5892800"/>
            <a:ext cx="3473466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459266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E3A5F"/>
                </a:solidFill>
                <a:latin typeface="Inter"/>
              </a:rPr>
              <a:t>94%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59266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Project On-Time Rate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032732" y="3807600"/>
            <a:ext cx="3473466" cy="2136000"/>
          </a:xfrm>
          <a:prstGeom prst="rect">
            <a:avLst/>
          </a:prstGeom>
          <a:solidFill>
            <a:srgbClr val="FFFFFF"/>
          </a:solidFill>
          <a:ln w="190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8032732" y="5892800"/>
            <a:ext cx="3473466" cy="508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132732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E3A5F"/>
                </a:solidFill>
                <a:latin typeface="Inter"/>
              </a:rPr>
              <a:t>A+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32732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Audit Rating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Isosceles Triangle 2"/>
          <p:cNvSpPr/>
          <p:nvPr/>
        </p:nvSpPr>
        <p:spPr>
          <a:xfrm>
            <a:off x="0" y="0"/>
            <a:ext cx="12192000" cy="2057400"/>
          </a:xfrm>
          <a:prstGeom prst="triangle">
            <a:avLst/>
          </a:prstGeom>
          <a:solidFill>
            <a:srgbClr val="1B34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Isosceles Triangle 3"/>
          <p:cNvSpPr/>
          <p:nvPr/>
        </p:nvSpPr>
        <p:spPr>
          <a:xfrm rot="10800000">
            <a:off x="0" y="4800600"/>
            <a:ext cx="12192000" cy="2057400"/>
          </a:xfrm>
          <a:prstGeom prst="triangle">
            <a:avLst/>
          </a:prstGeom>
          <a:solidFill>
            <a:srgbClr val="1B35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5696000" y="2229000"/>
            <a:ext cx="800000" cy="800000"/>
          </a:xfrm>
          <a:prstGeom prst="hexagon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796000" y="23290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34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5800" y="42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8E9CAF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E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E9CAF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E9CAF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E3A5F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0000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1471600"/>
            <a:ext cx="6275832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Revenue grew 23% year-over-year, driven by new enterprise accounts and expanded service offerings across all major markets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Successfully launched three new product lines, contributing $120M in incremental revenue during the first two quarters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Customer retention rate improved to 98%, reflecting our commitment to excellence and client-centric approach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Operational efficiency gains reduced costs by 15%, enabling reinvestment in R&amp;D and talent acquisition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91C1C"/>
              </a:buClr>
            </a:pPr>
            <a:r>
              <a:rPr sz="1400">
                <a:solidFill>
                  <a:srgbClr val="1E3A5F"/>
                </a:solidFill>
                <a:latin typeface="Inter"/>
              </a:rPr>
              <a:t>Strategic partnerships with two Fortune 100 companies opened new distribution channels globally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61632" y="1471600"/>
            <a:ext cx="4244568" cy="4500000"/>
          </a:xfrm>
          <a:prstGeom prst="roundRect">
            <a:avLst>
              <a:gd name="adj" fmla="val 1777"/>
            </a:avLst>
          </a:prstGeom>
          <a:solidFill>
            <a:srgbClr val="1E3A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11632" y="1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B91C1C"/>
                </a:solidFill>
                <a:latin typeface="Inter"/>
              </a:rPr>
              <a:t>$18.5B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1632" y="2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5B0BF"/>
                </a:solidFill>
                <a:latin typeface="Inter"/>
              </a:rPr>
              <a:t>Budget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461632" y="2921600"/>
            <a:ext cx="3844568" cy="0"/>
          </a:xfrm>
          <a:prstGeom prst="line">
            <a:avLst/>
          </a:prstGeom>
          <a:ln w="6350">
            <a:solidFill>
              <a:srgbClr val="6175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1632" y="31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B91C1C"/>
                </a:solidFill>
                <a:latin typeface="Inter"/>
              </a:rPr>
              <a:t>94%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11632" y="36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5B0BF"/>
                </a:solidFill>
                <a:latin typeface="Inter"/>
              </a:rPr>
              <a:t>On-Time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461632" y="4421600"/>
            <a:ext cx="3844568" cy="0"/>
          </a:xfrm>
          <a:prstGeom prst="line">
            <a:avLst/>
          </a:prstGeom>
          <a:ln w="6350">
            <a:solidFill>
              <a:srgbClr val="6175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11632" y="4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B91C1C"/>
                </a:solidFill>
                <a:latin typeface="Inter"/>
              </a:rPr>
              <a:t>2,400+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11632" y="5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5B0BF"/>
                </a:solidFill>
                <a:latin typeface="Inter"/>
              </a:rPr>
              <a:t>Projects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National Infrastructure Agency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